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84" r:id="rId4"/>
    <p:sldId id="283" r:id="rId5"/>
    <p:sldId id="258" r:id="rId6"/>
    <p:sldId id="282" r:id="rId7"/>
    <p:sldId id="296" r:id="rId8"/>
    <p:sldId id="297" r:id="rId9"/>
    <p:sldId id="259" r:id="rId10"/>
    <p:sldId id="260" r:id="rId11"/>
    <p:sldId id="261" r:id="rId12"/>
    <p:sldId id="262" r:id="rId13"/>
    <p:sldId id="285" r:id="rId14"/>
    <p:sldId id="286" r:id="rId15"/>
    <p:sldId id="263" r:id="rId16"/>
    <p:sldId id="264" r:id="rId17"/>
    <p:sldId id="265" r:id="rId18"/>
    <p:sldId id="266" r:id="rId19"/>
    <p:sldId id="267" r:id="rId20"/>
    <p:sldId id="268" r:id="rId21"/>
    <p:sldId id="287" r:id="rId22"/>
    <p:sldId id="269" r:id="rId23"/>
    <p:sldId id="288" r:id="rId24"/>
    <p:sldId id="270" r:id="rId25"/>
    <p:sldId id="271" r:id="rId26"/>
    <p:sldId id="272" r:id="rId27"/>
    <p:sldId id="273" r:id="rId28"/>
    <p:sldId id="274" r:id="rId29"/>
    <p:sldId id="295" r:id="rId30"/>
    <p:sldId id="294" r:id="rId31"/>
    <p:sldId id="275" r:id="rId32"/>
    <p:sldId id="276" r:id="rId33"/>
    <p:sldId id="277" r:id="rId34"/>
    <p:sldId id="289" r:id="rId35"/>
    <p:sldId id="290" r:id="rId36"/>
    <p:sldId id="278" r:id="rId37"/>
    <p:sldId id="279" r:id="rId38"/>
    <p:sldId id="291" r:id="rId39"/>
    <p:sldId id="280" r:id="rId40"/>
    <p:sldId id="292" r:id="rId41"/>
    <p:sldId id="293" r:id="rId42"/>
    <p:sldId id="281"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690" autoAdjust="0"/>
    <p:restoredTop sz="94660"/>
  </p:normalViewPr>
  <p:slideViewPr>
    <p:cSldViewPr snapToGrid="0">
      <p:cViewPr varScale="1">
        <p:scale>
          <a:sx n="48" d="100"/>
          <a:sy n="48" d="100"/>
        </p:scale>
        <p:origin x="283"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D22EF4-5E43-4590-B217-EBC4579C020C}" type="datetimeFigureOut">
              <a:rPr lang="en-US" smtClean="0"/>
              <a:t>2/26/2022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2F4B2A-0646-4A93-96C4-83F1A7443953}" type="slidenum">
              <a:rPr lang="en-US" smtClean="0"/>
              <a:t>‹#›</a:t>
            </a:fld>
            <a:endParaRPr lang="en-US"/>
          </a:p>
        </p:txBody>
      </p:sp>
    </p:spTree>
    <p:extLst>
      <p:ext uri="{BB962C8B-B14F-4D97-AF65-F5344CB8AC3E}">
        <p14:creationId xmlns:p14="http://schemas.microsoft.com/office/powerpoint/2010/main" val="4248599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D22EF4-5E43-4590-B217-EBC4579C020C}" type="datetimeFigureOut">
              <a:rPr lang="en-US" smtClean="0"/>
              <a:t>2/26/2022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2F4B2A-0646-4A93-96C4-83F1A7443953}" type="slidenum">
              <a:rPr lang="en-US" smtClean="0"/>
              <a:t>‹#›</a:t>
            </a:fld>
            <a:endParaRPr lang="en-US"/>
          </a:p>
        </p:txBody>
      </p:sp>
    </p:spTree>
    <p:extLst>
      <p:ext uri="{BB962C8B-B14F-4D97-AF65-F5344CB8AC3E}">
        <p14:creationId xmlns:p14="http://schemas.microsoft.com/office/powerpoint/2010/main" val="75857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D22EF4-5E43-4590-B217-EBC4579C020C}" type="datetimeFigureOut">
              <a:rPr lang="en-US" smtClean="0"/>
              <a:t>2/26/2022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2F4B2A-0646-4A93-96C4-83F1A7443953}"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9920385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D22EF4-5E43-4590-B217-EBC4579C020C}" type="datetimeFigureOut">
              <a:rPr lang="en-US" smtClean="0"/>
              <a:t>2/26/2022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2F4B2A-0646-4A93-96C4-83F1A7443953}" type="slidenum">
              <a:rPr lang="en-US" smtClean="0"/>
              <a:t>‹#›</a:t>
            </a:fld>
            <a:endParaRPr lang="en-US"/>
          </a:p>
        </p:txBody>
      </p:sp>
    </p:spTree>
    <p:extLst>
      <p:ext uri="{BB962C8B-B14F-4D97-AF65-F5344CB8AC3E}">
        <p14:creationId xmlns:p14="http://schemas.microsoft.com/office/powerpoint/2010/main" val="2683109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D22EF4-5E43-4590-B217-EBC4579C020C}" type="datetimeFigureOut">
              <a:rPr lang="en-US" smtClean="0"/>
              <a:t>2/26/2022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2F4B2A-0646-4A93-96C4-83F1A744395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774304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D22EF4-5E43-4590-B217-EBC4579C020C}" type="datetimeFigureOut">
              <a:rPr lang="en-US" smtClean="0"/>
              <a:t>2/26/2022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2F4B2A-0646-4A93-96C4-83F1A7443953}" type="slidenum">
              <a:rPr lang="en-US" smtClean="0"/>
              <a:t>‹#›</a:t>
            </a:fld>
            <a:endParaRPr lang="en-US"/>
          </a:p>
        </p:txBody>
      </p:sp>
    </p:spTree>
    <p:extLst>
      <p:ext uri="{BB962C8B-B14F-4D97-AF65-F5344CB8AC3E}">
        <p14:creationId xmlns:p14="http://schemas.microsoft.com/office/powerpoint/2010/main" val="38370716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D22EF4-5E43-4590-B217-EBC4579C020C}" type="datetimeFigureOut">
              <a:rPr lang="en-US" smtClean="0"/>
              <a:t>2/26/2022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2F4B2A-0646-4A93-96C4-83F1A7443953}" type="slidenum">
              <a:rPr lang="en-US" smtClean="0"/>
              <a:t>‹#›</a:t>
            </a:fld>
            <a:endParaRPr lang="en-US"/>
          </a:p>
        </p:txBody>
      </p:sp>
    </p:spTree>
    <p:extLst>
      <p:ext uri="{BB962C8B-B14F-4D97-AF65-F5344CB8AC3E}">
        <p14:creationId xmlns:p14="http://schemas.microsoft.com/office/powerpoint/2010/main" val="343530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D22EF4-5E43-4590-B217-EBC4579C020C}" type="datetimeFigureOut">
              <a:rPr lang="en-US" smtClean="0"/>
              <a:t>2/26/2022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2F4B2A-0646-4A93-96C4-83F1A7443953}" type="slidenum">
              <a:rPr lang="en-US" smtClean="0"/>
              <a:t>‹#›</a:t>
            </a:fld>
            <a:endParaRPr lang="en-US"/>
          </a:p>
        </p:txBody>
      </p:sp>
    </p:spTree>
    <p:extLst>
      <p:ext uri="{BB962C8B-B14F-4D97-AF65-F5344CB8AC3E}">
        <p14:creationId xmlns:p14="http://schemas.microsoft.com/office/powerpoint/2010/main" val="3782008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D22EF4-5E43-4590-B217-EBC4579C020C}" type="datetimeFigureOut">
              <a:rPr lang="en-US" smtClean="0"/>
              <a:t>2/26/2022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2F4B2A-0646-4A93-96C4-83F1A7443953}" type="slidenum">
              <a:rPr lang="en-US" smtClean="0"/>
              <a:t>‹#›</a:t>
            </a:fld>
            <a:endParaRPr lang="en-US"/>
          </a:p>
        </p:txBody>
      </p:sp>
    </p:spTree>
    <p:extLst>
      <p:ext uri="{BB962C8B-B14F-4D97-AF65-F5344CB8AC3E}">
        <p14:creationId xmlns:p14="http://schemas.microsoft.com/office/powerpoint/2010/main" val="47383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D22EF4-5E43-4590-B217-EBC4579C020C}" type="datetimeFigureOut">
              <a:rPr lang="en-US" smtClean="0"/>
              <a:t>2/26/2022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2F4B2A-0646-4A93-96C4-83F1A7443953}" type="slidenum">
              <a:rPr lang="en-US" smtClean="0"/>
              <a:t>‹#›</a:t>
            </a:fld>
            <a:endParaRPr lang="en-US"/>
          </a:p>
        </p:txBody>
      </p:sp>
    </p:spTree>
    <p:extLst>
      <p:ext uri="{BB962C8B-B14F-4D97-AF65-F5344CB8AC3E}">
        <p14:creationId xmlns:p14="http://schemas.microsoft.com/office/powerpoint/2010/main" val="1515610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D22EF4-5E43-4590-B217-EBC4579C020C}" type="datetimeFigureOut">
              <a:rPr lang="en-US" smtClean="0"/>
              <a:t>2/26/2022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2F4B2A-0646-4A93-96C4-83F1A7443953}" type="slidenum">
              <a:rPr lang="en-US" smtClean="0"/>
              <a:t>‹#›</a:t>
            </a:fld>
            <a:endParaRPr lang="en-US"/>
          </a:p>
        </p:txBody>
      </p:sp>
    </p:spTree>
    <p:extLst>
      <p:ext uri="{BB962C8B-B14F-4D97-AF65-F5344CB8AC3E}">
        <p14:creationId xmlns:p14="http://schemas.microsoft.com/office/powerpoint/2010/main" val="4220578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D22EF4-5E43-4590-B217-EBC4579C020C}" type="datetimeFigureOut">
              <a:rPr lang="en-US" smtClean="0"/>
              <a:t>2/26/2022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2F4B2A-0646-4A93-96C4-83F1A7443953}" type="slidenum">
              <a:rPr lang="en-US" smtClean="0"/>
              <a:t>‹#›</a:t>
            </a:fld>
            <a:endParaRPr lang="en-US"/>
          </a:p>
        </p:txBody>
      </p:sp>
    </p:spTree>
    <p:extLst>
      <p:ext uri="{BB962C8B-B14F-4D97-AF65-F5344CB8AC3E}">
        <p14:creationId xmlns:p14="http://schemas.microsoft.com/office/powerpoint/2010/main" val="730239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D22EF4-5E43-4590-B217-EBC4579C020C}" type="datetimeFigureOut">
              <a:rPr lang="en-US" smtClean="0"/>
              <a:t>2/26/2022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2F4B2A-0646-4A93-96C4-83F1A7443953}" type="slidenum">
              <a:rPr lang="en-US" smtClean="0"/>
              <a:t>‹#›</a:t>
            </a:fld>
            <a:endParaRPr lang="en-US"/>
          </a:p>
        </p:txBody>
      </p:sp>
    </p:spTree>
    <p:extLst>
      <p:ext uri="{BB962C8B-B14F-4D97-AF65-F5344CB8AC3E}">
        <p14:creationId xmlns:p14="http://schemas.microsoft.com/office/powerpoint/2010/main" val="82249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D22EF4-5E43-4590-B217-EBC4579C020C}" type="datetimeFigureOut">
              <a:rPr lang="en-US" smtClean="0"/>
              <a:t>2/26/2022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2F4B2A-0646-4A93-96C4-83F1A7443953}" type="slidenum">
              <a:rPr lang="en-US" smtClean="0"/>
              <a:t>‹#›</a:t>
            </a:fld>
            <a:endParaRPr lang="en-US"/>
          </a:p>
        </p:txBody>
      </p:sp>
    </p:spTree>
    <p:extLst>
      <p:ext uri="{BB962C8B-B14F-4D97-AF65-F5344CB8AC3E}">
        <p14:creationId xmlns:p14="http://schemas.microsoft.com/office/powerpoint/2010/main" val="294334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D22EF4-5E43-4590-B217-EBC4579C020C}" type="datetimeFigureOut">
              <a:rPr lang="en-US" smtClean="0"/>
              <a:t>2/26/2022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2F4B2A-0646-4A93-96C4-83F1A7443953}" type="slidenum">
              <a:rPr lang="en-US" smtClean="0"/>
              <a:t>‹#›</a:t>
            </a:fld>
            <a:endParaRPr lang="en-US"/>
          </a:p>
        </p:txBody>
      </p:sp>
    </p:spTree>
    <p:extLst>
      <p:ext uri="{BB962C8B-B14F-4D97-AF65-F5344CB8AC3E}">
        <p14:creationId xmlns:p14="http://schemas.microsoft.com/office/powerpoint/2010/main" val="597324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D22EF4-5E43-4590-B217-EBC4579C020C}" type="datetimeFigureOut">
              <a:rPr lang="en-US" smtClean="0"/>
              <a:t>2/26/2022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2F4B2A-0646-4A93-96C4-83F1A7443953}" type="slidenum">
              <a:rPr lang="en-US" smtClean="0"/>
              <a:t>‹#›</a:t>
            </a:fld>
            <a:endParaRPr lang="en-US"/>
          </a:p>
        </p:txBody>
      </p:sp>
    </p:spTree>
    <p:extLst>
      <p:ext uri="{BB962C8B-B14F-4D97-AF65-F5344CB8AC3E}">
        <p14:creationId xmlns:p14="http://schemas.microsoft.com/office/powerpoint/2010/main" val="1421771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4D22EF4-5E43-4590-B217-EBC4579C020C}" type="datetimeFigureOut">
              <a:rPr lang="en-US" smtClean="0"/>
              <a:t>2/26/2022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62F4B2A-0646-4A93-96C4-83F1A7443953}" type="slidenum">
              <a:rPr lang="en-US" smtClean="0"/>
              <a:t>‹#›</a:t>
            </a:fld>
            <a:endParaRPr lang="en-US"/>
          </a:p>
        </p:txBody>
      </p:sp>
    </p:spTree>
    <p:extLst>
      <p:ext uri="{BB962C8B-B14F-4D97-AF65-F5344CB8AC3E}">
        <p14:creationId xmlns:p14="http://schemas.microsoft.com/office/powerpoint/2010/main" val="102746346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085850"/>
            <a:ext cx="7766936" cy="1524000"/>
          </a:xfrm>
        </p:spPr>
        <p:txBody>
          <a:bodyPr/>
          <a:lstStyle/>
          <a:p>
            <a:r>
              <a:rPr lang="fa-IR" dirty="0">
                <a:solidFill>
                  <a:schemeClr val="tx1"/>
                </a:solidFill>
              </a:rPr>
              <a:t>بنام خدا</a:t>
            </a:r>
            <a:endParaRPr lang="en-US" dirty="0">
              <a:solidFill>
                <a:schemeClr val="tx1"/>
              </a:solidFill>
            </a:endParaRPr>
          </a:p>
        </p:txBody>
      </p:sp>
      <p:sp>
        <p:nvSpPr>
          <p:cNvPr id="3" name="Subtitle 2"/>
          <p:cNvSpPr>
            <a:spLocks noGrp="1"/>
          </p:cNvSpPr>
          <p:nvPr>
            <p:ph type="subTitle" idx="1"/>
          </p:nvPr>
        </p:nvSpPr>
        <p:spPr>
          <a:xfrm>
            <a:off x="1507067" y="3065496"/>
            <a:ext cx="8056033" cy="2156882"/>
          </a:xfrm>
        </p:spPr>
        <p:txBody>
          <a:bodyPr>
            <a:normAutofit/>
          </a:bodyPr>
          <a:lstStyle/>
          <a:p>
            <a:pPr lvl="1" algn="r" rtl="1"/>
            <a:r>
              <a:rPr lang="fa-IR" sz="2800" dirty="0"/>
              <a:t>موضوع: بیماری</a:t>
            </a:r>
            <a:r>
              <a:rPr lang="en-US" sz="2800" dirty="0"/>
              <a:t>MS </a:t>
            </a:r>
            <a:r>
              <a:rPr lang="fa-IR" sz="2800" dirty="0"/>
              <a:t>(</a:t>
            </a:r>
            <a:r>
              <a:rPr lang="en-US" sz="2800" dirty="0"/>
              <a:t>Multiple sclerosis</a:t>
            </a:r>
            <a:r>
              <a:rPr lang="fa-IR" sz="2800" dirty="0"/>
              <a:t>)</a:t>
            </a:r>
          </a:p>
          <a:p>
            <a:endParaRPr lang="fa-IR" sz="2400" dirty="0"/>
          </a:p>
          <a:p>
            <a:r>
              <a:rPr lang="fa-IR" dirty="0"/>
              <a:t>ارائه دهنده: الناز هاشم زاده(کارشناس ارشد پرستاری کودکان)   </a:t>
            </a:r>
            <a:r>
              <a:rPr lang="en-US" dirty="0"/>
              <a:t>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5505" y="4410172"/>
            <a:ext cx="1971968" cy="1971968"/>
          </a:xfrm>
          <a:prstGeom prst="rect">
            <a:avLst/>
          </a:prstGeom>
        </p:spPr>
      </p:pic>
    </p:spTree>
    <p:extLst>
      <p:ext uri="{BB962C8B-B14F-4D97-AF65-F5344CB8AC3E}">
        <p14:creationId xmlns:p14="http://schemas.microsoft.com/office/powerpoint/2010/main" val="703441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تظاهرات بالینی</a:t>
            </a:r>
            <a:endParaRPr lang="en-US" dirty="0"/>
          </a:p>
        </p:txBody>
      </p:sp>
      <p:sp>
        <p:nvSpPr>
          <p:cNvPr id="3" name="Content Placeholder 2"/>
          <p:cNvSpPr>
            <a:spLocks noGrp="1"/>
          </p:cNvSpPr>
          <p:nvPr>
            <p:ph idx="1"/>
          </p:nvPr>
        </p:nvSpPr>
        <p:spPr/>
        <p:txBody>
          <a:bodyPr/>
          <a:lstStyle/>
          <a:p>
            <a:pPr marL="0" indent="0" algn="r">
              <a:buNone/>
            </a:pPr>
            <a:r>
              <a:rPr lang="fa-IR" dirty="0"/>
              <a:t>درد نیز نشانه ای است که به انزوای اجتماعی بیمار می انجامد. علت درد ضایعات بوجود آمده در راه های حسی است. دیگر تظاهرات حسی عبارتند از:پارستزی،دیس</a:t>
            </a:r>
            <a:r>
              <a:rPr lang="en-US" dirty="0"/>
              <a:t> </a:t>
            </a:r>
            <a:r>
              <a:rPr lang="fa-IR" dirty="0"/>
              <a:t>استزی و نیز عدم تشخیص موقعیت فضایی بدن.</a:t>
            </a:r>
          </a:p>
          <a:p>
            <a:pPr marL="0" indent="0" algn="r" rtl="1">
              <a:buNone/>
            </a:pPr>
            <a:r>
              <a:rPr lang="fa-IR" dirty="0"/>
              <a:t>بسیاری از مبتلایان </a:t>
            </a:r>
            <a:r>
              <a:rPr lang="en-US" dirty="0"/>
              <a:t>MS</a:t>
            </a:r>
            <a:r>
              <a:rPr lang="fa-IR" dirty="0"/>
              <a:t> به مسکن های روزانه نیاز دارند. در بعضی از موارد، درد با اوپیوئیدها، داروهای ضد تشنج و افسردگی ها کنترل می شود. به ندرت برای قطع مسیرهای انتقال درد،به جراحی نیاز پیدا می کنند.</a:t>
            </a:r>
          </a:p>
          <a:p>
            <a:pPr marL="0" indent="0" algn="r" rtl="1">
              <a:buNone/>
            </a:pPr>
            <a:r>
              <a:rPr lang="fa-IR" dirty="0"/>
              <a:t>آن دسته از زنان مبتلا به </a:t>
            </a:r>
            <a:r>
              <a:rPr lang="en-US" dirty="0"/>
              <a:t>MS</a:t>
            </a:r>
            <a:r>
              <a:rPr lang="fa-IR" dirty="0"/>
              <a:t> که در سنین نزدیک به یائسگی هستند، بیشتر از افراد عادی دچار درد ناشی از استئوپروز می باشند. علاوه بر فقدان استروژن، عدم تحرک و درمان با کورتیکواستروئیدها نیز می تواند در پیدایش استئوپروز در میان زنان مبتلا به</a:t>
            </a:r>
            <a:r>
              <a:rPr lang="en-US" dirty="0"/>
              <a:t>MS </a:t>
            </a:r>
            <a:r>
              <a:rPr lang="fa-IR" dirty="0"/>
              <a:t>   نقش ایفا نماید. برای این گروه پرخطر، تست دانسیته مواد معدنی استخوان توصیه میشود.</a:t>
            </a:r>
          </a:p>
          <a:p>
            <a:pPr algn="r"/>
            <a:endParaRPr lang="en-US" dirty="0"/>
          </a:p>
        </p:txBody>
      </p:sp>
    </p:spTree>
    <p:extLst>
      <p:ext uri="{BB962C8B-B14F-4D97-AF65-F5344CB8AC3E}">
        <p14:creationId xmlns:p14="http://schemas.microsoft.com/office/powerpoint/2010/main" val="5937965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تظاهرات بالینی</a:t>
            </a:r>
            <a:endParaRPr lang="en-US" dirty="0"/>
          </a:p>
        </p:txBody>
      </p:sp>
      <p:sp>
        <p:nvSpPr>
          <p:cNvPr id="3" name="Content Placeholder 2"/>
          <p:cNvSpPr>
            <a:spLocks noGrp="1"/>
          </p:cNvSpPr>
          <p:nvPr>
            <p:ph idx="1"/>
          </p:nvPr>
        </p:nvSpPr>
        <p:spPr/>
        <p:txBody>
          <a:bodyPr/>
          <a:lstStyle/>
          <a:p>
            <a:pPr marL="0" indent="0" algn="r">
              <a:buNone/>
            </a:pPr>
            <a:r>
              <a:rPr lang="fa-IR" dirty="0"/>
              <a:t>بروز حالت اسپاسم(هایپرتونیسیته عضلانی) و سفتی اندام ها و فقدان رفلکس های شکمی، ناشی از درگیرشدن راه های اصلی حرکتی طناب نخاعی میباشد.</a:t>
            </a:r>
          </a:p>
          <a:p>
            <a:pPr marL="0" indent="0" algn="r">
              <a:buNone/>
            </a:pPr>
            <a:r>
              <a:rPr lang="fa-IR" dirty="0"/>
              <a:t>مشکلات روانی، اجتماعی و شناختی از جمله افسردگی، نشان دهنده درگیر شدن لوب های آهیانه ای یا پیشانی است.</a:t>
            </a:r>
            <a:endParaRPr lang="en-US" dirty="0"/>
          </a:p>
          <a:p>
            <a:pPr marL="0" indent="0" algn="r">
              <a:buNone/>
            </a:pPr>
            <a:r>
              <a:rPr lang="fa-IR" dirty="0"/>
              <a:t>درمیان حدود نیمی از بیماران، تا حدودی تغییرات شناختی ایجاد می شود(نظیر از دست دادن حافظه و کاهش میزان تمرکز). تغییرات شدید شناختی همراه با دمانس نادر است.</a:t>
            </a:r>
          </a:p>
          <a:p>
            <a:pPr marL="0" indent="0" algn="r" rtl="1">
              <a:buNone/>
            </a:pPr>
            <a:r>
              <a:rPr lang="fa-IR" dirty="0"/>
              <a:t>ابتلای مخچه و یا عقده های قاعده ای،آتاکسی(یا اختلال در هماهنگی حرکات) و لرزش را پدید می آورد. ممکن است ارتباط کنترلی میان قشر مغز و عقده های قاعده ای قطع شود که در این صورت بیمار مبتلا به </a:t>
            </a:r>
            <a:r>
              <a:rPr lang="en-US" dirty="0"/>
              <a:t>MS</a:t>
            </a:r>
            <a:r>
              <a:rPr lang="fa-IR" dirty="0"/>
              <a:t> دچار ناپایداری هیجانی و نیز خوشی غیر طبیعی میگردد.</a:t>
            </a:r>
          </a:p>
          <a:p>
            <a:pPr marL="0" indent="0" algn="r">
              <a:buNone/>
            </a:pPr>
            <a:r>
              <a:rPr lang="fa-IR" dirty="0"/>
              <a:t>مشکلات جنسی و اختلالات مثانه و روده نیز شایع است.</a:t>
            </a:r>
          </a:p>
          <a:p>
            <a:pPr algn="r"/>
            <a:endParaRPr lang="fa-IR" dirty="0"/>
          </a:p>
          <a:p>
            <a:pPr marL="0" indent="0" algn="r">
              <a:buNone/>
            </a:pPr>
            <a:endParaRPr lang="en-US" dirty="0"/>
          </a:p>
        </p:txBody>
      </p:sp>
    </p:spTree>
    <p:extLst>
      <p:ext uri="{BB962C8B-B14F-4D97-AF65-F5344CB8AC3E}">
        <p14:creationId xmlns:p14="http://schemas.microsoft.com/office/powerpoint/2010/main" val="20787546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تظاهرات بالینی</a:t>
            </a:r>
            <a:endParaRPr lang="en-US" dirty="0"/>
          </a:p>
        </p:txBody>
      </p:sp>
      <p:sp>
        <p:nvSpPr>
          <p:cNvPr id="3" name="Content Placeholder 2"/>
          <p:cNvSpPr>
            <a:spLocks noGrp="1"/>
          </p:cNvSpPr>
          <p:nvPr>
            <p:ph idx="1"/>
          </p:nvPr>
        </p:nvSpPr>
        <p:spPr>
          <a:xfrm>
            <a:off x="485192" y="1660849"/>
            <a:ext cx="9069355" cy="4833257"/>
          </a:xfrm>
        </p:spPr>
        <p:txBody>
          <a:bodyPr/>
          <a:lstStyle/>
          <a:p>
            <a:pPr marL="0" indent="0" algn="r" rtl="1">
              <a:buNone/>
            </a:pPr>
            <a:r>
              <a:rPr lang="fa-IR" dirty="0"/>
              <a:t>عوارض ثانویه </a:t>
            </a:r>
            <a:r>
              <a:rPr lang="en-US" dirty="0"/>
              <a:t>MS</a:t>
            </a:r>
            <a:r>
              <a:rPr lang="fa-IR" dirty="0"/>
              <a:t> عبارتند از:عفونت دستگاه ادراری،یبوست،زخم های فشاری، تغییر شکل های ناشی از کنتراکتور، ادم پا در حالت آویزان بودن، پنومونی و نیز افسردگی واکنشی و کاهش توده های استخوانی</a:t>
            </a:r>
          </a:p>
          <a:p>
            <a:pPr marL="0" indent="0" algn="r">
              <a:buNone/>
            </a:pPr>
            <a:r>
              <a:rPr lang="fa-IR" dirty="0"/>
              <a:t>مشکلات روحی،اجتماعی،زناشویی،اقتصادی و شغلی نیز از جمله عواقب بعدی بیماری میباشد.</a:t>
            </a:r>
            <a:endParaRPr lang="en-US" dirty="0"/>
          </a:p>
          <a:p>
            <a:pPr marL="0" indent="0" algn="r" rtl="1">
              <a:buNone/>
            </a:pPr>
            <a:r>
              <a:rPr lang="fa-IR" dirty="0"/>
              <a:t>تشدید بیماری و بهبودی آن از جمله ویژگی های </a:t>
            </a:r>
            <a:r>
              <a:rPr lang="en-US" dirty="0"/>
              <a:t>MS</a:t>
            </a:r>
            <a:r>
              <a:rPr lang="fa-IR" dirty="0"/>
              <a:t> بشمار می آید. درخلال تشدید بیماری نشانه های جدیدی ظاهر شده و نشانه های </a:t>
            </a:r>
          </a:p>
          <a:p>
            <a:pPr marL="0" indent="0" algn="r" rtl="1">
              <a:buNone/>
            </a:pPr>
            <a:r>
              <a:rPr lang="fa-IR" dirty="0"/>
              <a:t>قبلی حادتر می گردد.</a:t>
            </a:r>
          </a:p>
          <a:p>
            <a:pPr marL="0" indent="0" algn="r" rtl="1">
              <a:buNone/>
            </a:pPr>
            <a:r>
              <a:rPr lang="fa-IR" dirty="0"/>
              <a:t>برگشت بیماری نیز ممکن است با دوره هایی از</a:t>
            </a:r>
          </a:p>
          <a:p>
            <a:pPr marL="0" indent="0" algn="r" rtl="1">
              <a:buNone/>
            </a:pPr>
            <a:r>
              <a:rPr lang="fa-IR" dirty="0"/>
              <a:t>استرس جسمی و روحی همراه باشد.</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5192" y="3737811"/>
            <a:ext cx="4141973" cy="2756295"/>
          </a:xfrm>
          <a:prstGeom prst="rect">
            <a:avLst/>
          </a:prstGeom>
        </p:spPr>
      </p:pic>
    </p:spTree>
    <p:extLst>
      <p:ext uri="{BB962C8B-B14F-4D97-AF65-F5344CB8AC3E}">
        <p14:creationId xmlns:p14="http://schemas.microsoft.com/office/powerpoint/2010/main" val="25841021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ملاحظات سالمندی</a:t>
            </a:r>
            <a:endParaRPr lang="en-US" dirty="0"/>
          </a:p>
        </p:txBody>
      </p:sp>
      <p:sp>
        <p:nvSpPr>
          <p:cNvPr id="3" name="Content Placeholder 2"/>
          <p:cNvSpPr>
            <a:spLocks noGrp="1"/>
          </p:cNvSpPr>
          <p:nvPr>
            <p:ph idx="1"/>
          </p:nvPr>
        </p:nvSpPr>
        <p:spPr/>
        <p:txBody>
          <a:bodyPr/>
          <a:lstStyle/>
          <a:p>
            <a:pPr marL="0" indent="0" algn="r" rtl="1">
              <a:buNone/>
            </a:pPr>
            <a:r>
              <a:rPr lang="fa-IR" dirty="0">
                <a:solidFill>
                  <a:schemeClr val="tx1"/>
                </a:solidFill>
              </a:rPr>
              <a:t>امید به زندگی  دز بیماران مبتلا به </a:t>
            </a:r>
            <a:r>
              <a:rPr lang="en-US" dirty="0">
                <a:solidFill>
                  <a:schemeClr val="tx1"/>
                </a:solidFill>
              </a:rPr>
              <a:t>MS</a:t>
            </a:r>
            <a:r>
              <a:rPr lang="fa-IR" dirty="0">
                <a:solidFill>
                  <a:schemeClr val="tx1"/>
                </a:solidFill>
              </a:rPr>
              <a:t> تفاوت بارزی با بیماران دیگر که به </a:t>
            </a:r>
            <a:r>
              <a:rPr lang="en-US" dirty="0">
                <a:solidFill>
                  <a:schemeClr val="tx1"/>
                </a:solidFill>
              </a:rPr>
              <a:t>MS</a:t>
            </a:r>
            <a:r>
              <a:rPr lang="fa-IR" dirty="0">
                <a:solidFill>
                  <a:schemeClr val="tx1"/>
                </a:solidFill>
              </a:rPr>
              <a:t> مبتلا نیستند ندارد. افرادی که بیماری پیشرونده ثانویه در آنها تشخیص داده شده، از زمان آغاز بیماری بطور متوسط 35 سال دیگر زندگی می کنند.</a:t>
            </a:r>
          </a:p>
          <a:p>
            <a:pPr marL="0" indent="0" algn="r" rtl="1">
              <a:buNone/>
            </a:pPr>
            <a:r>
              <a:rPr lang="fa-IR" dirty="0">
                <a:solidFill>
                  <a:schemeClr val="tx1"/>
                </a:solidFill>
              </a:rPr>
              <a:t>بیماران سالمند مبتلا به </a:t>
            </a:r>
            <a:r>
              <a:rPr lang="en-US" dirty="0">
                <a:solidFill>
                  <a:schemeClr val="tx1"/>
                </a:solidFill>
              </a:rPr>
              <a:t>MS</a:t>
            </a:r>
            <a:r>
              <a:rPr lang="fa-IR" dirty="0">
                <a:solidFill>
                  <a:schemeClr val="tx1"/>
                </a:solidFill>
              </a:rPr>
              <a:t> دارای مشکلات خاص جسمی و روانی-اجتماعی هستند. این بیماران مشکلات مزمنی در سلامتی خود دارند که ناچار هستند بدلیل وجود آنها، داروهای بیشتری مصرف نمایند. این داروها می توانند با داروهای </a:t>
            </a:r>
            <a:r>
              <a:rPr lang="en-US" dirty="0">
                <a:solidFill>
                  <a:schemeClr val="tx1"/>
                </a:solidFill>
              </a:rPr>
              <a:t>MS</a:t>
            </a:r>
            <a:r>
              <a:rPr lang="fa-IR" dirty="0">
                <a:solidFill>
                  <a:schemeClr val="tx1"/>
                </a:solidFill>
              </a:rPr>
              <a:t> تداخل عمل پیدا کنند.</a:t>
            </a:r>
          </a:p>
          <a:p>
            <a:pPr marL="0" indent="0" algn="r" rtl="1">
              <a:buNone/>
            </a:pPr>
            <a:r>
              <a:rPr lang="fa-IR" dirty="0">
                <a:solidFill>
                  <a:schemeClr val="tx1"/>
                </a:solidFill>
              </a:rPr>
              <a:t>نحوه جذب، توزیع، متابولیسم و دفع داروها در افراد سالمند بدلیل تغییرات مرتبط با سن، در عملکردهای کبدی و کلیوی، تغییر می یابد.</a:t>
            </a:r>
          </a:p>
          <a:p>
            <a:pPr marL="0" indent="0" algn="r" rtl="1">
              <a:buNone/>
            </a:pPr>
            <a:r>
              <a:rPr lang="fa-IR" dirty="0">
                <a:solidFill>
                  <a:schemeClr val="tx1"/>
                </a:solidFill>
              </a:rPr>
              <a:t>بنابرین سالمندان باید بدقت از نظر اثرات سمی و نامطلوب داروهای </a:t>
            </a:r>
            <a:r>
              <a:rPr lang="en-US" dirty="0">
                <a:solidFill>
                  <a:schemeClr val="tx1"/>
                </a:solidFill>
              </a:rPr>
              <a:t>MS</a:t>
            </a:r>
            <a:r>
              <a:rPr lang="fa-IR" dirty="0">
                <a:solidFill>
                  <a:schemeClr val="tx1"/>
                </a:solidFill>
              </a:rPr>
              <a:t> همچنین استئوپروز(خصوصا در موارد استفاده مکرر از کورتیکواستروئیدها در زمان تشدید علایم بیماری) مورد بررسی و کنترل قرار گیرند.</a:t>
            </a:r>
            <a:endParaRPr lang="en-US" dirty="0">
              <a:solidFill>
                <a:schemeClr val="tx1"/>
              </a:solidFill>
            </a:endParaRPr>
          </a:p>
        </p:txBody>
      </p:sp>
    </p:spTree>
    <p:extLst>
      <p:ext uri="{BB962C8B-B14F-4D97-AF65-F5344CB8AC3E}">
        <p14:creationId xmlns:p14="http://schemas.microsoft.com/office/powerpoint/2010/main" val="337243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4F03F-FACE-42EB-A436-35AB28E3940C}"/>
              </a:ext>
            </a:extLst>
          </p:cNvPr>
          <p:cNvSpPr>
            <a:spLocks noGrp="1"/>
          </p:cNvSpPr>
          <p:nvPr>
            <p:ph type="title"/>
          </p:nvPr>
        </p:nvSpPr>
        <p:spPr/>
        <p:txBody>
          <a:bodyPr/>
          <a:lstStyle/>
          <a:p>
            <a:pPr algn="r"/>
            <a:r>
              <a:rPr lang="fa-IR" dirty="0"/>
              <a:t>ملاحظات سالمندی</a:t>
            </a:r>
          </a:p>
        </p:txBody>
      </p:sp>
      <p:sp>
        <p:nvSpPr>
          <p:cNvPr id="3" name="Content Placeholder 2">
            <a:extLst>
              <a:ext uri="{FF2B5EF4-FFF2-40B4-BE49-F238E27FC236}">
                <a16:creationId xmlns:a16="http://schemas.microsoft.com/office/drawing/2014/main" id="{BCAC5590-7C05-441E-B16F-9B4E06122CFA}"/>
              </a:ext>
            </a:extLst>
          </p:cNvPr>
          <p:cNvSpPr>
            <a:spLocks noGrp="1"/>
          </p:cNvSpPr>
          <p:nvPr>
            <p:ph idx="1"/>
          </p:nvPr>
        </p:nvSpPr>
        <p:spPr/>
        <p:txBody>
          <a:bodyPr/>
          <a:lstStyle/>
          <a:p>
            <a:pPr algn="r" rtl="1"/>
            <a:r>
              <a:rPr lang="fa-IR" dirty="0"/>
              <a:t>سالمندان مبتلا به </a:t>
            </a:r>
            <a:r>
              <a:rPr lang="en-US" dirty="0"/>
              <a:t>MS </a:t>
            </a:r>
            <a:r>
              <a:rPr lang="fa-IR" dirty="0"/>
              <a:t>بویژه نگران افزایش ناتوانی، فشار وارد شده بر خانواده، مشکلات بوجود آمده در روابط زناشویی و نیاز احتمالی به آسایشگاه سالمندان در آینده می باشند. عدم تحرک بدلیل کاهش روابط اجتماعی ، باعث تنهایی و افسردگی می شود. درکنار ناتوانایی های عملی، اختلالات دیگری چون اختلال در خواب و افزایش نیاز به کمک در انجام مراقبت از خود، همچنین اسپاسم، درد و اختلال عملکرد مثانه نیز به چالش ها و مشکلات جسمی تجربه شده توسط بیماران مبتلا به </a:t>
            </a:r>
            <a:r>
              <a:rPr lang="en-US" dirty="0"/>
              <a:t>MS</a:t>
            </a:r>
            <a:r>
              <a:rPr lang="fa-IR" dirty="0"/>
              <a:t> می افزاید.</a:t>
            </a:r>
          </a:p>
        </p:txBody>
      </p:sp>
    </p:spTree>
    <p:extLst>
      <p:ext uri="{BB962C8B-B14F-4D97-AF65-F5344CB8AC3E}">
        <p14:creationId xmlns:p14="http://schemas.microsoft.com/office/powerpoint/2010/main" val="13842198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بررسی و یافته های تشخیصی</a:t>
            </a:r>
            <a:endParaRPr lang="en-US" dirty="0"/>
          </a:p>
        </p:txBody>
      </p:sp>
      <p:sp>
        <p:nvSpPr>
          <p:cNvPr id="3" name="Content Placeholder 2"/>
          <p:cNvSpPr>
            <a:spLocks noGrp="1"/>
          </p:cNvSpPr>
          <p:nvPr>
            <p:ph idx="1"/>
          </p:nvPr>
        </p:nvSpPr>
        <p:spPr/>
        <p:txBody>
          <a:bodyPr/>
          <a:lstStyle/>
          <a:p>
            <a:pPr marL="0" indent="0" algn="r" rtl="1">
              <a:buNone/>
            </a:pPr>
            <a:r>
              <a:rPr lang="fa-IR" dirty="0"/>
              <a:t>تشخیص  </a:t>
            </a:r>
            <a:r>
              <a:rPr lang="en-US" dirty="0"/>
              <a:t>MS</a:t>
            </a:r>
            <a:r>
              <a:rPr lang="fa-IR" dirty="0"/>
              <a:t> برمبنای وجود پلاک های متعدد در سیستم عصبی مرکزی صورت می گیرد که این پلاک ها توسط  </a:t>
            </a:r>
            <a:r>
              <a:rPr lang="en-US" dirty="0"/>
              <a:t>MRI</a:t>
            </a:r>
            <a:r>
              <a:rPr lang="fa-IR" dirty="0"/>
              <a:t> مشاهده می شوند. مطالعات الکتروفورز </a:t>
            </a:r>
            <a:r>
              <a:rPr lang="en-US" dirty="0"/>
              <a:t>CSF</a:t>
            </a:r>
            <a:r>
              <a:rPr lang="fa-IR" dirty="0"/>
              <a:t>معمولا وجود دستجات اولیگوکلونال(دستجاتی از ایمنوگلبولین </a:t>
            </a:r>
            <a:r>
              <a:rPr lang="en-US" dirty="0"/>
              <a:t>G</a:t>
            </a:r>
            <a:r>
              <a:rPr lang="fa-IR" dirty="0"/>
              <a:t> که به یکدیگر متصل شده و نمایانگر ناهنجاری و عملکرد غیر طبیعی سیستم ایمنی هستند) را آشکار می کند که حاکی از ناهنجاری های سیستم ایمنی است. استفاده کردن از روش های پتانسیل فراخوان، کمک می نماید تا دامنه ی فرایند های بیماری مشخص شده و تغییرات بوجود آمده تحت مراقبت دقیق قرار گیرند. اختلال در عملکرد مثانه با استفاده از مطالعات اورودینامیک تشخیص داده میشود. استفاده از تست های عصبی-روانی برای بررسی اختلالات شناختی، ضروری است. گرفتن تاریخچه ای از وضعیت جنسی، به شناسایی تغییرات بوجود آمده در عملکردهای جنسی زنان و مردان مبتلا به </a:t>
            </a:r>
            <a:r>
              <a:rPr lang="en-US" dirty="0"/>
              <a:t>MS</a:t>
            </a:r>
            <a:r>
              <a:rPr lang="fa-IR" dirty="0"/>
              <a:t> کمک می نماید.</a:t>
            </a:r>
            <a:endParaRPr lang="en-US" dirty="0"/>
          </a:p>
        </p:txBody>
      </p:sp>
    </p:spTree>
    <p:extLst>
      <p:ext uri="{BB962C8B-B14F-4D97-AF65-F5344CB8AC3E}">
        <p14:creationId xmlns:p14="http://schemas.microsoft.com/office/powerpoint/2010/main" val="5103719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تدابیر پزشکی</a:t>
            </a:r>
            <a:endParaRPr lang="en-US" dirty="0"/>
          </a:p>
        </p:txBody>
      </p:sp>
      <p:sp>
        <p:nvSpPr>
          <p:cNvPr id="3" name="Content Placeholder 2"/>
          <p:cNvSpPr>
            <a:spLocks noGrp="1"/>
          </p:cNvSpPr>
          <p:nvPr>
            <p:ph idx="1"/>
          </p:nvPr>
        </p:nvSpPr>
        <p:spPr/>
        <p:txBody>
          <a:bodyPr/>
          <a:lstStyle/>
          <a:p>
            <a:pPr marL="0" indent="0" algn="r" rtl="1">
              <a:buNone/>
            </a:pPr>
            <a:r>
              <a:rPr lang="fa-IR" dirty="0"/>
              <a:t>درمانی برای بیماری </a:t>
            </a:r>
            <a:r>
              <a:rPr lang="en-US" dirty="0"/>
              <a:t>MS</a:t>
            </a:r>
            <a:r>
              <a:rPr lang="fa-IR" dirty="0"/>
              <a:t> وجود ندارد.کلیه برنامه های فردی، فقط به منظور رفع نشانه ها در بیمار و تداوم حمایت از او، بویژه در رابطه با افراد دچار تغییرات شناختی است که به سازمان دهی و حمایت بیشتر نیاز دارند. اهداف درمان شامل تاخیر در پیشرفت بیماری، کنترل نشانه های مزمن و نیز درمان موارد حاد تشدید بیماری است.</a:t>
            </a:r>
          </a:p>
          <a:p>
            <a:pPr marL="0" indent="0" algn="r">
              <a:buNone/>
            </a:pPr>
            <a:r>
              <a:rPr lang="fa-IR" dirty="0"/>
              <a:t>نشانه هایی که نیازمند مداخله میباشند عبارتند از: بروز حالت سفتی و اسپاسم، خستگی، اختلال در عملکرد مثانه و آتاکسی.</a:t>
            </a:r>
          </a:p>
          <a:p>
            <a:pPr marL="0" indent="0" algn="r">
              <a:buNone/>
            </a:pPr>
            <a:r>
              <a:rPr lang="fa-IR" dirty="0"/>
              <a:t>هدف از اتخاذ تدابیر کنترل کننده، رفع نشانه های متعدد حسی و حرکتی و اثرات ناشی از عدم تحرک می باشد.</a:t>
            </a:r>
            <a:endParaRPr lang="en-US" dirty="0"/>
          </a:p>
        </p:txBody>
      </p:sp>
    </p:spTree>
    <p:extLst>
      <p:ext uri="{BB962C8B-B14F-4D97-AF65-F5344CB8AC3E}">
        <p14:creationId xmlns:p14="http://schemas.microsoft.com/office/powerpoint/2010/main" val="40134844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درمان دارویی</a:t>
            </a:r>
            <a:endParaRPr lang="en-US" dirty="0"/>
          </a:p>
        </p:txBody>
      </p:sp>
      <p:sp>
        <p:nvSpPr>
          <p:cNvPr id="3" name="Content Placeholder 2"/>
          <p:cNvSpPr>
            <a:spLocks noGrp="1"/>
          </p:cNvSpPr>
          <p:nvPr>
            <p:ph idx="1"/>
          </p:nvPr>
        </p:nvSpPr>
        <p:spPr>
          <a:xfrm>
            <a:off x="677334" y="1772816"/>
            <a:ext cx="8596668" cy="4814595"/>
          </a:xfrm>
        </p:spPr>
        <p:txBody>
          <a:bodyPr/>
          <a:lstStyle/>
          <a:p>
            <a:pPr marL="0" indent="0" algn="r" rtl="1">
              <a:buNone/>
            </a:pPr>
            <a:r>
              <a:rPr lang="fa-IR" dirty="0"/>
              <a:t>داروهای </a:t>
            </a:r>
            <a:r>
              <a:rPr lang="en-US" dirty="0"/>
              <a:t>MS</a:t>
            </a:r>
            <a:r>
              <a:rPr lang="fa-IR" dirty="0"/>
              <a:t>به دو گروه تقسیم میشوند که عبارتند از: داروهای تعدیل کننده بیماری و داروهای کنترل کننده نشانه ها.</a:t>
            </a:r>
          </a:p>
          <a:p>
            <a:pPr marL="0" indent="0" algn="r" rtl="1">
              <a:buNone/>
            </a:pPr>
            <a:r>
              <a:rPr lang="fa-IR" dirty="0"/>
              <a:t>درمان های تعدیل کننده ی بیماری  </a:t>
            </a:r>
            <a:r>
              <a:rPr lang="en-US" dirty="0"/>
              <a:t>MS</a:t>
            </a:r>
            <a:r>
              <a:rPr lang="fa-IR" dirty="0"/>
              <a:t>  نیز شامل داروهای سرکوب کننده سیستم ایمنی و داروهای تعدیل کننده سیستم ایمنی هستند.</a:t>
            </a:r>
          </a:p>
          <a:p>
            <a:pPr marL="0" indent="0" algn="ctr">
              <a:buNone/>
            </a:pPr>
            <a:r>
              <a:rPr lang="fa-IR" dirty="0">
                <a:solidFill>
                  <a:schemeClr val="accent1"/>
                </a:solidFill>
              </a:rPr>
              <a:t>داروهای تعدیل کننده بیماری:</a:t>
            </a:r>
          </a:p>
          <a:p>
            <a:pPr marL="0" indent="0" algn="r" rtl="1">
              <a:buNone/>
            </a:pPr>
            <a:r>
              <a:rPr lang="fa-IR" dirty="0"/>
              <a:t>داروهای این گروه از کثرت دوره های عود بیماری کاسته، و همچنین طول مدت دوره ای وخامت بیماری و تعداد و اندازه ی پلاک های قابل مشاهده به وسیله ی  </a:t>
            </a:r>
            <a:r>
              <a:rPr lang="en-US" dirty="0"/>
              <a:t>MRI</a:t>
            </a:r>
            <a:r>
              <a:rPr lang="fa-IR" dirty="0"/>
              <a:t>  را نیز کاهش می دهند. تمامی این داروها تزریقی هستند.</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7820" y="5080615"/>
            <a:ext cx="3352800" cy="1362075"/>
          </a:xfrm>
          <a:prstGeom prst="rect">
            <a:avLst/>
          </a:prstGeom>
        </p:spPr>
      </p:pic>
    </p:spTree>
    <p:extLst>
      <p:ext uri="{BB962C8B-B14F-4D97-AF65-F5344CB8AC3E}">
        <p14:creationId xmlns:p14="http://schemas.microsoft.com/office/powerpoint/2010/main" val="3709571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درمان دارویی</a:t>
            </a:r>
            <a:endParaRPr lang="en-US" dirty="0"/>
          </a:p>
        </p:txBody>
      </p:sp>
      <p:sp>
        <p:nvSpPr>
          <p:cNvPr id="3" name="Content Placeholder 2"/>
          <p:cNvSpPr>
            <a:spLocks noGrp="1"/>
          </p:cNvSpPr>
          <p:nvPr>
            <p:ph idx="1"/>
          </p:nvPr>
        </p:nvSpPr>
        <p:spPr/>
        <p:txBody>
          <a:bodyPr>
            <a:normAutofit/>
          </a:bodyPr>
          <a:lstStyle/>
          <a:p>
            <a:pPr marL="0" indent="0" algn="r" rtl="1">
              <a:buNone/>
            </a:pPr>
            <a:r>
              <a:rPr lang="fa-IR" dirty="0"/>
              <a:t>اینترفرون بتا</a:t>
            </a:r>
            <a:r>
              <a:rPr lang="en-US" dirty="0"/>
              <a:t>-</a:t>
            </a:r>
            <a:r>
              <a:rPr lang="fa-IR" dirty="0"/>
              <a:t> </a:t>
            </a:r>
            <a:r>
              <a:rPr lang="en-US" dirty="0"/>
              <a:t>1a</a:t>
            </a:r>
            <a:r>
              <a:rPr lang="fa-IR" dirty="0"/>
              <a:t>(ربیف) و اینترفرون بتا- </a:t>
            </a:r>
            <a:r>
              <a:rPr lang="en-US" dirty="0"/>
              <a:t>1b</a:t>
            </a:r>
            <a:r>
              <a:rPr lang="fa-IR" dirty="0"/>
              <a:t> (بتا سرون) بصورت زیرجلدی تزریق می شوند.</a:t>
            </a:r>
          </a:p>
          <a:p>
            <a:pPr marL="0" indent="0" algn="r" rtl="1">
              <a:buNone/>
            </a:pPr>
            <a:r>
              <a:rPr lang="fa-IR" dirty="0"/>
              <a:t>آونکس، یکی دیگر از فراورده های اینترفرون بتا- </a:t>
            </a:r>
            <a:r>
              <a:rPr lang="en-US" dirty="0"/>
              <a:t>1a</a:t>
            </a:r>
            <a:r>
              <a:rPr lang="fa-IR" dirty="0"/>
              <a:t> ،هفته ای یکبار بصورت داخل عضلانی تزریق میشود.</a:t>
            </a:r>
          </a:p>
          <a:p>
            <a:pPr marL="0" indent="0" algn="r">
              <a:buNone/>
            </a:pPr>
            <a:r>
              <a:rPr lang="fa-IR" dirty="0"/>
              <a:t>عوارض جانبی در تمام داروهای اینترفرون بتا، نشانه های مشابه آنفلوآنزا است که با استامینوفن و ایبوپروفن تحت کنترل قرار میگیرد و پس از چند ماه از بین می رود.</a:t>
            </a:r>
          </a:p>
          <a:p>
            <a:pPr marL="0" indent="0" algn="r">
              <a:buNone/>
            </a:pPr>
            <a:r>
              <a:rPr lang="fa-IR" dirty="0"/>
              <a:t>برای کنترل مطلوب ناتوانی،بهتر است داروهای تعدیل کننده بیماری را از همان آغاز روند بیماری، شروع کرد.</a:t>
            </a:r>
          </a:p>
          <a:p>
            <a:pPr marL="0" indent="0" algn="r" rtl="1">
              <a:buNone/>
            </a:pPr>
            <a:r>
              <a:rPr lang="fa-IR" dirty="0"/>
              <a:t>گلاتیرامراستات(کوپاکسون) در  </a:t>
            </a:r>
            <a:r>
              <a:rPr lang="en-US" dirty="0"/>
              <a:t>MS</a:t>
            </a:r>
            <a:r>
              <a:rPr lang="fa-IR" dirty="0"/>
              <a:t> های دارای </a:t>
            </a:r>
            <a:r>
              <a:rPr lang="en-US" dirty="0"/>
              <a:t>RR</a:t>
            </a:r>
            <a:r>
              <a:rPr lang="fa-IR" dirty="0"/>
              <a:t> از میزان دوره های عود بیماری می کاهد. این دارو تعداد پلاک های قابل مشاهده توسط  </a:t>
            </a:r>
            <a:r>
              <a:rPr lang="en-US" dirty="0"/>
              <a:t>MRI</a:t>
            </a:r>
            <a:r>
              <a:rPr lang="fa-IR" dirty="0"/>
              <a:t> را کاهش داده و فاصله ی زمانی مابین عود بیماری را نیز افزایش میدهد. کوپاکسون بصورت روزانه و زیر جدی تزریق میشود و با افزایش سلول های </a:t>
            </a:r>
            <a:r>
              <a:rPr lang="en-US" dirty="0"/>
              <a:t>T</a:t>
            </a:r>
            <a:r>
              <a:rPr lang="fa-IR" dirty="0"/>
              <a:t> سرکوبگر، عملکرد خود را به انجانم میرساند.</a:t>
            </a:r>
            <a:endParaRPr lang="en-US" dirty="0"/>
          </a:p>
        </p:txBody>
      </p:sp>
    </p:spTree>
    <p:extLst>
      <p:ext uri="{BB962C8B-B14F-4D97-AF65-F5344CB8AC3E}">
        <p14:creationId xmlns:p14="http://schemas.microsoft.com/office/powerpoint/2010/main" val="22311034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درمان دارویی</a:t>
            </a:r>
            <a:endParaRPr lang="en-US" dirty="0"/>
          </a:p>
        </p:txBody>
      </p:sp>
      <p:sp>
        <p:nvSpPr>
          <p:cNvPr id="3" name="Content Placeholder 2"/>
          <p:cNvSpPr>
            <a:spLocks noGrp="1"/>
          </p:cNvSpPr>
          <p:nvPr>
            <p:ph idx="1"/>
          </p:nvPr>
        </p:nvSpPr>
        <p:spPr/>
        <p:txBody>
          <a:bodyPr/>
          <a:lstStyle/>
          <a:p>
            <a:pPr algn="r" rtl="1"/>
            <a:r>
              <a:rPr lang="fa-IR" dirty="0"/>
              <a:t>متیل پردنیزولون </a:t>
            </a:r>
            <a:r>
              <a:rPr lang="en-US" dirty="0"/>
              <a:t>IV</a:t>
            </a:r>
            <a:r>
              <a:rPr lang="fa-IR" dirty="0"/>
              <a:t> داروی اصلی برای درمان کردن دوره های حاد عود بیماری در</a:t>
            </a:r>
            <a:r>
              <a:rPr lang="en-US" dirty="0"/>
              <a:t>MS </a:t>
            </a:r>
            <a:r>
              <a:rPr lang="fa-IR" dirty="0"/>
              <a:t>       های دارای  </a:t>
            </a:r>
            <a:r>
              <a:rPr lang="en-US" dirty="0"/>
              <a:t>RR</a:t>
            </a:r>
            <a:r>
              <a:rPr lang="fa-IR" dirty="0"/>
              <a:t> است و طول مدت دوره های وخامت بیماری را کاهش میدهد. این دارو با تاثیر بر سلول های </a:t>
            </a:r>
            <a:r>
              <a:rPr lang="en-US" dirty="0"/>
              <a:t>T</a:t>
            </a:r>
            <a:r>
              <a:rPr lang="fa-IR" dirty="0"/>
              <a:t> و سایتوکین ها، تولید اثرات ضد التهابی میکند. ابتدا یک گرم از آن بصورت روزانه و </a:t>
            </a:r>
            <a:r>
              <a:rPr lang="en-US" dirty="0"/>
              <a:t>IV</a:t>
            </a:r>
            <a:r>
              <a:rPr lang="fa-IR" dirty="0"/>
              <a:t> تا 3 روز مورد استفاده قرار میگیرد و سپس پردنیزولون بصورت خوراکی مورد مصرف قرار میگیرد. از جمله عوارض جانبی این دارو میتوان به نوسانات خلقی، افزایش وزن و عدم تعادل الکترولیت ها اشاره کرد.</a:t>
            </a:r>
          </a:p>
          <a:p>
            <a:pPr algn="r" rtl="1"/>
            <a:r>
              <a:rPr lang="fa-IR" dirty="0"/>
              <a:t>داروی میتوزانترون از راه انفوزیون  </a:t>
            </a:r>
            <a:r>
              <a:rPr lang="en-US" dirty="0"/>
              <a:t>IV</a:t>
            </a:r>
            <a:r>
              <a:rPr lang="fa-IR" dirty="0"/>
              <a:t> ،هر سه ماه یکبار مورد استفاده قرار میگیرد. این دارو میتواند از کثرت وقوع دوره های عود بیماری بکاهد. بیماران باید بدقت از نظر عوارض جانبی دارو بخصوص سمیت قلبی، تحت کنترل قرار گیرند.</a:t>
            </a:r>
          </a:p>
          <a:p>
            <a:pPr algn="r"/>
            <a:endParaRPr lang="en-US" dirty="0"/>
          </a:p>
        </p:txBody>
      </p:sp>
    </p:spTree>
    <p:extLst>
      <p:ext uri="{BB962C8B-B14F-4D97-AF65-F5344CB8AC3E}">
        <p14:creationId xmlns:p14="http://schemas.microsoft.com/office/powerpoint/2010/main" val="3413814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a:t>اسکلروز چندگانه( </a:t>
            </a:r>
            <a:r>
              <a:rPr lang="en-US" dirty="0"/>
              <a:t>MS</a:t>
            </a:r>
            <a:r>
              <a:rPr lang="fa-IR" dirty="0"/>
              <a:t>)</a:t>
            </a:r>
            <a:endParaRPr lang="en-US" dirty="0"/>
          </a:p>
        </p:txBody>
      </p:sp>
      <p:sp>
        <p:nvSpPr>
          <p:cNvPr id="3" name="Content Placeholder 2"/>
          <p:cNvSpPr>
            <a:spLocks noGrp="1"/>
          </p:cNvSpPr>
          <p:nvPr>
            <p:ph idx="1"/>
          </p:nvPr>
        </p:nvSpPr>
        <p:spPr>
          <a:xfrm>
            <a:off x="677333" y="2160589"/>
            <a:ext cx="8989181" cy="3213844"/>
          </a:xfrm>
        </p:spPr>
        <p:txBody>
          <a:bodyPr>
            <a:normAutofit/>
          </a:bodyPr>
          <a:lstStyle/>
          <a:p>
            <a:pPr marL="0" indent="0" algn="r" rtl="1">
              <a:buNone/>
            </a:pPr>
            <a:r>
              <a:rPr lang="fa-IR" dirty="0"/>
              <a:t>اسکلروز چندگانه( </a:t>
            </a:r>
            <a:r>
              <a:rPr lang="en-US" dirty="0"/>
              <a:t>MS</a:t>
            </a:r>
            <a:r>
              <a:rPr lang="fa-IR" dirty="0"/>
              <a:t>)،بیماری است که با دمیلینه شدن پیش رونده ی  </a:t>
            </a:r>
            <a:r>
              <a:rPr lang="en-US" dirty="0"/>
              <a:t>CNS</a:t>
            </a:r>
            <a:r>
              <a:rPr lang="fa-IR" dirty="0"/>
              <a:t> به واسطه ی عملکرد سیستم ایمنی مشخص میگردد. منظور از دمیلینه شدن، تخریب و از بین رفتن میلین است که ماده ای متشکل از چربی و نیز پروتئین میباشد و دور تا دور رشته های عصبی معینی را در مغز و طناب نخاعی میپوشاند. از بین رفتن میلین، انتقال ایمپالس ها را درطول عصب دچار اختلال میکند.</a:t>
            </a:r>
            <a:r>
              <a:rPr lang="en-US" dirty="0"/>
              <a:t> </a:t>
            </a:r>
            <a:endParaRPr lang="fa-IR" dirty="0"/>
          </a:p>
          <a:p>
            <a:pPr marL="0" indent="0" algn="r" rtl="1">
              <a:buNone/>
            </a:pPr>
            <a:r>
              <a:rPr lang="en-US" dirty="0"/>
              <a:t>MS</a:t>
            </a:r>
            <a:r>
              <a:rPr lang="fa-IR" dirty="0"/>
              <a:t>میتواند در هر سنی ایجاد شود، اما عمدتا در بزرگسالان جوان ما بین سنین 20تا40 سال بروز کرده و زنان را بیشتر از مردان مبتلا میسازد (بخصوص زنان سفیدپوست). دورانی که در آن فرد بیشترین مسئولیت های خانوادگی و اجتماعی را برعهده دارد و در سنین باروری است.</a:t>
            </a:r>
          </a:p>
          <a:p>
            <a:pPr marL="0" indent="0" algn="r" rtl="1">
              <a:buNone/>
            </a:pPr>
            <a:r>
              <a:rPr lang="fa-IR" dirty="0"/>
              <a:t>شیوع این بیماری در اروپای شمالی، جنوب استرالیا، نواحی شمال آمریکا و نواحی جنوب کانادا بالاست.</a:t>
            </a:r>
            <a:endParaRPr lang="en-US" dirty="0"/>
          </a:p>
        </p:txBody>
      </p:sp>
    </p:spTree>
    <p:extLst>
      <p:ext uri="{BB962C8B-B14F-4D97-AF65-F5344CB8AC3E}">
        <p14:creationId xmlns:p14="http://schemas.microsoft.com/office/powerpoint/2010/main" val="24863826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درمان دارویی</a:t>
            </a:r>
            <a:endParaRPr lang="en-US" dirty="0"/>
          </a:p>
        </p:txBody>
      </p:sp>
      <p:sp>
        <p:nvSpPr>
          <p:cNvPr id="3" name="Content Placeholder 2"/>
          <p:cNvSpPr>
            <a:spLocks noGrp="1"/>
          </p:cNvSpPr>
          <p:nvPr>
            <p:ph idx="1"/>
          </p:nvPr>
        </p:nvSpPr>
        <p:spPr/>
        <p:txBody>
          <a:bodyPr>
            <a:normAutofit lnSpcReduction="10000"/>
          </a:bodyPr>
          <a:lstStyle/>
          <a:p>
            <a:pPr marL="0" indent="0" algn="ctr">
              <a:buNone/>
            </a:pPr>
            <a:r>
              <a:rPr lang="fa-IR" dirty="0">
                <a:solidFill>
                  <a:schemeClr val="accent1"/>
                </a:solidFill>
              </a:rPr>
              <a:t>دارو های کنترل کننده نشانه ها</a:t>
            </a:r>
          </a:p>
          <a:p>
            <a:pPr marL="0" indent="0" algn="r" rtl="1">
              <a:buNone/>
            </a:pPr>
            <a:r>
              <a:rPr lang="fa-IR" dirty="0"/>
              <a:t>باکلوفن(لیورزال) که یک آگونیست  </a:t>
            </a:r>
            <a:r>
              <a:rPr lang="en-US" dirty="0"/>
              <a:t>GABA</a:t>
            </a:r>
            <a:r>
              <a:rPr lang="fa-IR" dirty="0"/>
              <a:t> است، داروی انتخابی برای درمان حالت های سفتی و اسپاسم بشمار می آید. این دارو را می توان بصورت خوراکی یا تزریق داخل نخاعی مورد استفاده قرار داد.</a:t>
            </a:r>
          </a:p>
          <a:p>
            <a:pPr marL="0" indent="0" algn="r">
              <a:buNone/>
            </a:pPr>
            <a:r>
              <a:rPr lang="fa-IR" dirty="0"/>
              <a:t>برای درمان اسپاسم از بنزودیازپین ها، تیزانیدین و دانتریوم هم استفاده میشود.</a:t>
            </a:r>
          </a:p>
          <a:p>
            <a:pPr marL="0" indent="0" algn="r">
              <a:buNone/>
            </a:pPr>
            <a:r>
              <a:rPr lang="fa-IR" dirty="0"/>
              <a:t>بیماران دچار اسپاسم و کنتراکتورهای شدید ناتوان کننده، نیازمند بلوک کردن اعصاب و تدابیر جراحی می باشند.</a:t>
            </a:r>
          </a:p>
          <a:p>
            <a:pPr marL="0" indent="0" algn="r">
              <a:buNone/>
            </a:pPr>
            <a:r>
              <a:rPr lang="fa-IR" dirty="0"/>
              <a:t>خستگی که بر فعالیت های زندگی روزانه بیمار تاثیر میگذارد، توسط آمانتادین یا فلوکستین درمان میشود.</a:t>
            </a:r>
          </a:p>
          <a:p>
            <a:pPr marL="0" indent="0" algn="r">
              <a:buNone/>
            </a:pPr>
            <a:r>
              <a:rPr lang="fa-IR" dirty="0"/>
              <a:t>آتاکسی عارضه ای مزمن است که بیشترین مقاومت را نسبت به درمان داراست.</a:t>
            </a:r>
          </a:p>
          <a:p>
            <a:pPr marL="0" indent="0" algn="r">
              <a:buNone/>
            </a:pPr>
            <a:r>
              <a:rPr lang="fa-IR" dirty="0"/>
              <a:t>داروهای درمان کننده آتاکسی عبارتند از: مسدود کننده بتا آدرنژیک(ایندرال)، ضدتشنج ها، و همچنین بنزودیازپین ها</a:t>
            </a:r>
            <a:endParaRPr lang="en-US" dirty="0"/>
          </a:p>
        </p:txBody>
      </p:sp>
    </p:spTree>
    <p:extLst>
      <p:ext uri="{BB962C8B-B14F-4D97-AF65-F5344CB8AC3E}">
        <p14:creationId xmlns:p14="http://schemas.microsoft.com/office/powerpoint/2010/main" val="32343563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11B94-D952-4E4F-9C31-77A8D9862222}"/>
              </a:ext>
            </a:extLst>
          </p:cNvPr>
          <p:cNvSpPr>
            <a:spLocks noGrp="1"/>
          </p:cNvSpPr>
          <p:nvPr>
            <p:ph type="title"/>
          </p:nvPr>
        </p:nvSpPr>
        <p:spPr/>
        <p:txBody>
          <a:bodyPr/>
          <a:lstStyle/>
          <a:p>
            <a:pPr algn="r"/>
            <a:r>
              <a:rPr lang="fa-IR" dirty="0"/>
              <a:t>درمان دارویی</a:t>
            </a:r>
          </a:p>
        </p:txBody>
      </p:sp>
      <p:sp>
        <p:nvSpPr>
          <p:cNvPr id="3" name="Content Placeholder 2">
            <a:extLst>
              <a:ext uri="{FF2B5EF4-FFF2-40B4-BE49-F238E27FC236}">
                <a16:creationId xmlns:a16="http://schemas.microsoft.com/office/drawing/2014/main" id="{98180AE4-2980-4014-AC99-08B93DB5C04E}"/>
              </a:ext>
            </a:extLst>
          </p:cNvPr>
          <p:cNvSpPr>
            <a:spLocks noGrp="1"/>
          </p:cNvSpPr>
          <p:nvPr>
            <p:ph idx="1"/>
          </p:nvPr>
        </p:nvSpPr>
        <p:spPr>
          <a:xfrm>
            <a:off x="677334" y="1748589"/>
            <a:ext cx="8819592" cy="4292773"/>
          </a:xfrm>
        </p:spPr>
        <p:txBody>
          <a:bodyPr/>
          <a:lstStyle/>
          <a:p>
            <a:pPr algn="r"/>
            <a:r>
              <a:rPr lang="fa-IR" dirty="0"/>
              <a:t>تدابیر مربوط به کنترل روده و مثانه درمیان بیمارانی اجرا می شود که عوارض مشکل آفرین بیشتری دارند. از داروهای گوناگونی برای درمان این مشکلات استفاده می شود( آنتی کلینرژیک ها- مسدود کننده های آلفا آدرنژیک، داروهای ضداسپاسم). راهکارهای غیردارویی نیز میتوانند به دفع ادرار و مدفوع به نحو موثر کمک نمایند.</a:t>
            </a:r>
          </a:p>
          <a:p>
            <a:pPr algn="r"/>
            <a:r>
              <a:rPr lang="fa-IR" dirty="0"/>
              <a:t>عفونت دستگاه ادراری نیز اغلب به سایر اختلالات عصبی بوجود آمده ، اضافه می گردد. میتوان برای اسیدی کردن ادرار از آسکوربیک اسید استفاده نمود تا بدین ترتیب احتمال رشد باکتری ها نیز کاهش یابد. آنتی بیوتیک ها در موارد مقتضی مورد استفاده قرار می گیرند.</a:t>
            </a:r>
          </a:p>
        </p:txBody>
      </p:sp>
    </p:spTree>
    <p:extLst>
      <p:ext uri="{BB962C8B-B14F-4D97-AF65-F5344CB8AC3E}">
        <p14:creationId xmlns:p14="http://schemas.microsoft.com/office/powerpoint/2010/main" val="15479267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725F6-826F-4120-9250-EF44019DC48C}"/>
              </a:ext>
            </a:extLst>
          </p:cNvPr>
          <p:cNvSpPr>
            <a:spLocks noGrp="1"/>
          </p:cNvSpPr>
          <p:nvPr>
            <p:ph type="title"/>
          </p:nvPr>
        </p:nvSpPr>
        <p:spPr/>
        <p:txBody>
          <a:bodyPr/>
          <a:lstStyle/>
          <a:p>
            <a:pPr algn="r"/>
            <a:r>
              <a:rPr lang="fa-IR" dirty="0"/>
              <a:t>فرایند پرستاری</a:t>
            </a:r>
          </a:p>
        </p:txBody>
      </p:sp>
      <p:sp>
        <p:nvSpPr>
          <p:cNvPr id="3" name="Content Placeholder 2">
            <a:extLst>
              <a:ext uri="{FF2B5EF4-FFF2-40B4-BE49-F238E27FC236}">
                <a16:creationId xmlns:a16="http://schemas.microsoft.com/office/drawing/2014/main" id="{EB024C44-4461-4714-8677-EA61E2A7127C}"/>
              </a:ext>
            </a:extLst>
          </p:cNvPr>
          <p:cNvSpPr>
            <a:spLocks noGrp="1"/>
          </p:cNvSpPr>
          <p:nvPr>
            <p:ph idx="1"/>
          </p:nvPr>
        </p:nvSpPr>
        <p:spPr>
          <a:xfrm>
            <a:off x="677334" y="1588168"/>
            <a:ext cx="8723340" cy="5101389"/>
          </a:xfrm>
        </p:spPr>
        <p:txBody>
          <a:bodyPr>
            <a:normAutofit/>
          </a:bodyPr>
          <a:lstStyle/>
          <a:p>
            <a:pPr marL="0" indent="0" algn="r">
              <a:buNone/>
            </a:pPr>
            <a:r>
              <a:rPr lang="fa-IR" sz="2000" dirty="0">
                <a:solidFill>
                  <a:schemeClr val="accent1"/>
                </a:solidFill>
              </a:rPr>
              <a:t>بررسی</a:t>
            </a:r>
          </a:p>
          <a:p>
            <a:pPr marL="0" indent="0" algn="r">
              <a:buNone/>
            </a:pPr>
            <a:r>
              <a:rPr lang="fa-IR" dirty="0"/>
              <a:t>بررسی و شناخت پرستاری، مشکلات حقیقی و نیز احتمالی ایجاد شده توسط بیماری که شامل مشکلات عصبی، عوارض ثانویه و همچنین تاثیر بیماری بر بیمار و خانواده می باشد را مشخص میکند.</a:t>
            </a:r>
          </a:p>
          <a:p>
            <a:pPr marL="0" indent="0" algn="r">
              <a:buNone/>
            </a:pPr>
            <a:r>
              <a:rPr lang="fa-IR" dirty="0"/>
              <a:t>تحرک و تعادل بیمار باید تحت نظر قرار گیرد تا خطر زمین خوردگی در وی تعیین شود. بررسی و نیز شناخت عملکردهای بیمار هم وقتی خوب استراحت کرده است و هم وقتی که خسته است، انجام می شود. وضعیت بیمار از نظر بروز ضعف، اسپاسم، اختلالات بینایی، بی اختیاری و اختلالات گفتاری و بلع، مورد بررسی قرار می گیرد. سایر موارد مورد بررسی و شناخت، عبارتند از:</a:t>
            </a:r>
          </a:p>
          <a:p>
            <a:pPr marL="0" indent="0" algn="r" rtl="1">
              <a:buNone/>
            </a:pPr>
            <a:r>
              <a:rPr lang="fa-IR" dirty="0"/>
              <a:t>-چگونه </a:t>
            </a:r>
            <a:r>
              <a:rPr lang="en-US" dirty="0"/>
              <a:t>MS </a:t>
            </a:r>
            <a:r>
              <a:rPr lang="fa-IR" dirty="0"/>
              <a:t>، شیوه ی زندگی بیمار را تحت تاثیر قرار داده است؟</a:t>
            </a:r>
          </a:p>
          <a:p>
            <a:pPr marL="0" indent="0" algn="r" rtl="1">
              <a:buNone/>
            </a:pPr>
            <a:r>
              <a:rPr lang="fa-IR" dirty="0"/>
              <a:t>-تطابق بیمار با وضعیت موجود تا چه حد مناسب است؟</a:t>
            </a:r>
          </a:p>
          <a:p>
            <a:pPr marL="0" indent="0" algn="r" rtl="1">
              <a:buNone/>
            </a:pPr>
            <a:r>
              <a:rPr lang="fa-IR" dirty="0"/>
              <a:t>-چه کارهایی را بیمار تمایل دارد بهتر انجام دهد؟</a:t>
            </a:r>
          </a:p>
        </p:txBody>
      </p:sp>
    </p:spTree>
    <p:extLst>
      <p:ext uri="{BB962C8B-B14F-4D97-AF65-F5344CB8AC3E}">
        <p14:creationId xmlns:p14="http://schemas.microsoft.com/office/powerpoint/2010/main" val="16147180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6D252-A17C-464F-BAE7-C3E5D2DA6478}"/>
              </a:ext>
            </a:extLst>
          </p:cNvPr>
          <p:cNvSpPr>
            <a:spLocks noGrp="1"/>
          </p:cNvSpPr>
          <p:nvPr>
            <p:ph type="title"/>
          </p:nvPr>
        </p:nvSpPr>
        <p:spPr/>
        <p:txBody>
          <a:bodyPr/>
          <a:lstStyle/>
          <a:p>
            <a:pPr algn="r"/>
            <a:r>
              <a:rPr lang="fa-IR" dirty="0"/>
              <a:t>فرایند پرستاری</a:t>
            </a:r>
          </a:p>
        </p:txBody>
      </p:sp>
      <p:sp>
        <p:nvSpPr>
          <p:cNvPr id="3" name="Content Placeholder 2">
            <a:extLst>
              <a:ext uri="{FF2B5EF4-FFF2-40B4-BE49-F238E27FC236}">
                <a16:creationId xmlns:a16="http://schemas.microsoft.com/office/drawing/2014/main" id="{8341DD13-AF83-4098-96D9-EB5B53486BF1}"/>
              </a:ext>
            </a:extLst>
          </p:cNvPr>
          <p:cNvSpPr>
            <a:spLocks noGrp="1"/>
          </p:cNvSpPr>
          <p:nvPr>
            <p:ph idx="1"/>
          </p:nvPr>
        </p:nvSpPr>
        <p:spPr/>
        <p:txBody>
          <a:bodyPr/>
          <a:lstStyle/>
          <a:p>
            <a:pPr algn="r"/>
            <a:r>
              <a:rPr lang="fa-IR" dirty="0">
                <a:solidFill>
                  <a:schemeClr val="accent1"/>
                </a:solidFill>
              </a:rPr>
              <a:t>تشخیص های پرستاری</a:t>
            </a:r>
          </a:p>
          <a:p>
            <a:pPr marL="0" indent="0" algn="r">
              <a:buNone/>
            </a:pPr>
            <a:r>
              <a:rPr lang="fa-IR" dirty="0"/>
              <a:t>تشخیص های اصلی پرستاری مطابق اطلاعات به دست آمده از بررسی و شناخت، شامل موارد زیر است:</a:t>
            </a:r>
          </a:p>
          <a:p>
            <a:pPr marL="0" indent="0" algn="r">
              <a:buNone/>
            </a:pPr>
            <a:r>
              <a:rPr lang="fa-IR" dirty="0"/>
              <a:t>-اختلال در تحرک بدنی در ارتباط با ضعف، فلج خفیف عضلات، اسپاسم و سفتی</a:t>
            </a:r>
          </a:p>
          <a:p>
            <a:pPr marL="0" indent="0" algn="r">
              <a:buNone/>
            </a:pPr>
            <a:r>
              <a:rPr lang="fa-IR" dirty="0"/>
              <a:t>-خطر بروز آسیب دیدگی در رابطه با اختلالات حسی و بینایی</a:t>
            </a:r>
          </a:p>
          <a:p>
            <a:pPr marL="0" indent="0" algn="r">
              <a:buNone/>
            </a:pPr>
            <a:r>
              <a:rPr lang="fa-IR" dirty="0"/>
              <a:t>-اختلال در دفع ادرار و مدفوع در ارتباط با بروز اختلال در عملکرد سیستم عصبی</a:t>
            </a:r>
          </a:p>
          <a:p>
            <a:pPr marL="0" indent="0" algn="r" rtl="1">
              <a:buNone/>
            </a:pPr>
            <a:r>
              <a:rPr lang="fa-IR" dirty="0"/>
              <a:t>-اختلال در کنترل امور مربوط به خانه در ارتباط با محدودیت های جسمی، روانی و اجتماعی ایجاد شده در اثر</a:t>
            </a:r>
            <a:r>
              <a:rPr lang="en-US" dirty="0"/>
              <a:t>MS </a:t>
            </a:r>
            <a:endParaRPr lang="fa-IR" dirty="0"/>
          </a:p>
        </p:txBody>
      </p:sp>
    </p:spTree>
    <p:extLst>
      <p:ext uri="{BB962C8B-B14F-4D97-AF65-F5344CB8AC3E}">
        <p14:creationId xmlns:p14="http://schemas.microsoft.com/office/powerpoint/2010/main" val="33386325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D8018-C2D6-44F8-BA56-CF5B008F9E60}"/>
              </a:ext>
            </a:extLst>
          </p:cNvPr>
          <p:cNvSpPr>
            <a:spLocks noGrp="1"/>
          </p:cNvSpPr>
          <p:nvPr>
            <p:ph type="title"/>
          </p:nvPr>
        </p:nvSpPr>
        <p:spPr/>
        <p:txBody>
          <a:bodyPr/>
          <a:lstStyle/>
          <a:p>
            <a:pPr algn="r"/>
            <a:r>
              <a:rPr lang="fa-IR" dirty="0"/>
              <a:t>فرایند پرستاری</a:t>
            </a:r>
          </a:p>
        </p:txBody>
      </p:sp>
      <p:sp>
        <p:nvSpPr>
          <p:cNvPr id="3" name="Content Placeholder 2">
            <a:extLst>
              <a:ext uri="{FF2B5EF4-FFF2-40B4-BE49-F238E27FC236}">
                <a16:creationId xmlns:a16="http://schemas.microsoft.com/office/drawing/2014/main" id="{13A95B03-F3B0-4432-86F1-DAB7EC70793F}"/>
              </a:ext>
            </a:extLst>
          </p:cNvPr>
          <p:cNvSpPr>
            <a:spLocks noGrp="1"/>
          </p:cNvSpPr>
          <p:nvPr>
            <p:ph idx="1"/>
          </p:nvPr>
        </p:nvSpPr>
        <p:spPr/>
        <p:txBody>
          <a:bodyPr/>
          <a:lstStyle/>
          <a:p>
            <a:pPr marL="0" indent="0" algn="r">
              <a:buNone/>
            </a:pPr>
            <a:r>
              <a:rPr lang="fa-IR" dirty="0"/>
              <a:t>-اختلال در ارتباط کلامی و خطر آسپیراسیون در ارتباط با درگیر شدن اعصاب جمجمه </a:t>
            </a:r>
          </a:p>
          <a:p>
            <a:pPr marL="0" indent="0" algn="r">
              <a:buNone/>
            </a:pPr>
            <a:r>
              <a:rPr lang="fa-IR" dirty="0"/>
              <a:t>-بروز اختلال در فرایند تفکر در ارتباط با اختلال در عملکردهای مغزی</a:t>
            </a:r>
          </a:p>
          <a:p>
            <a:pPr marL="0" indent="0" algn="r" rtl="1">
              <a:buNone/>
            </a:pPr>
            <a:r>
              <a:rPr lang="fa-IR" dirty="0"/>
              <a:t>-تطابق فردی غیر موثر در ارتباط با نامشخص بودن سیر </a:t>
            </a:r>
            <a:r>
              <a:rPr lang="en-US" dirty="0"/>
              <a:t>MS</a:t>
            </a:r>
            <a:r>
              <a:rPr lang="fa-IR" dirty="0"/>
              <a:t>  </a:t>
            </a:r>
          </a:p>
          <a:p>
            <a:pPr marL="0" indent="0" algn="r">
              <a:buNone/>
            </a:pPr>
            <a:r>
              <a:rPr lang="fa-IR" dirty="0"/>
              <a:t>-احتمال بروز اختلالات جنسی در ارتباط با درگیر شدن نخاع یا واکنش های روانی نسبت به بیماری</a:t>
            </a:r>
          </a:p>
        </p:txBody>
      </p:sp>
    </p:spTree>
    <p:extLst>
      <p:ext uri="{BB962C8B-B14F-4D97-AF65-F5344CB8AC3E}">
        <p14:creationId xmlns:p14="http://schemas.microsoft.com/office/powerpoint/2010/main" val="3909599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FCFCA-5CD9-456E-81D2-136BB1E8023D}"/>
              </a:ext>
            </a:extLst>
          </p:cNvPr>
          <p:cNvSpPr>
            <a:spLocks noGrp="1"/>
          </p:cNvSpPr>
          <p:nvPr>
            <p:ph type="title"/>
          </p:nvPr>
        </p:nvSpPr>
        <p:spPr/>
        <p:txBody>
          <a:bodyPr/>
          <a:lstStyle/>
          <a:p>
            <a:pPr algn="r"/>
            <a:r>
              <a:rPr lang="fa-IR" dirty="0"/>
              <a:t>فرایند پرستاری</a:t>
            </a:r>
          </a:p>
        </p:txBody>
      </p:sp>
      <p:sp>
        <p:nvSpPr>
          <p:cNvPr id="3" name="Content Placeholder 2">
            <a:extLst>
              <a:ext uri="{FF2B5EF4-FFF2-40B4-BE49-F238E27FC236}">
                <a16:creationId xmlns:a16="http://schemas.microsoft.com/office/drawing/2014/main" id="{C16238D3-7766-4E9B-B573-BC0943E7B239}"/>
              </a:ext>
            </a:extLst>
          </p:cNvPr>
          <p:cNvSpPr>
            <a:spLocks noGrp="1"/>
          </p:cNvSpPr>
          <p:nvPr>
            <p:ph idx="1"/>
          </p:nvPr>
        </p:nvSpPr>
        <p:spPr/>
        <p:txBody>
          <a:bodyPr/>
          <a:lstStyle/>
          <a:p>
            <a:pPr marL="0" indent="0" algn="r">
              <a:buNone/>
            </a:pPr>
            <a:r>
              <a:rPr lang="fa-IR" sz="2000" dirty="0">
                <a:solidFill>
                  <a:schemeClr val="accent1"/>
                </a:solidFill>
              </a:rPr>
              <a:t>برنامه ریزی و اهداف</a:t>
            </a:r>
            <a:r>
              <a:rPr lang="en-US" sz="2000" dirty="0">
                <a:solidFill>
                  <a:schemeClr val="accent1"/>
                </a:solidFill>
              </a:rPr>
              <a:t>     </a:t>
            </a:r>
            <a:endParaRPr lang="fa-IR" sz="2000" dirty="0">
              <a:solidFill>
                <a:schemeClr val="accent1"/>
              </a:solidFill>
            </a:endParaRPr>
          </a:p>
          <a:p>
            <a:pPr marL="0" indent="0" algn="r">
              <a:buNone/>
            </a:pPr>
            <a:r>
              <a:rPr lang="fa-IR" dirty="0"/>
              <a:t>اهداف اصلی در این بیماری عبارتند از: ارتقای تحرک بدنی ، پیشگیری از آسیب دیدگی، کنترل ادرار و مدفوع، ارتقا مکانیسم های مربوط به بلع و گفتار، تقویت قدرت تطابق، بهبود عملکردهای شناختی، بهبود توانایی کنترل امور مربوط به خانه و تطابق با اختلال در عملکرد های جنسی</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03492" y="3811360"/>
            <a:ext cx="2977168" cy="2230002"/>
          </a:xfrm>
          <a:prstGeom prst="rect">
            <a:avLst/>
          </a:prstGeom>
        </p:spPr>
      </p:pic>
    </p:spTree>
    <p:extLst>
      <p:ext uri="{BB962C8B-B14F-4D97-AF65-F5344CB8AC3E}">
        <p14:creationId xmlns:p14="http://schemas.microsoft.com/office/powerpoint/2010/main" val="37847655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ED410-6A92-409D-B5E5-59A9BE23D817}"/>
              </a:ext>
            </a:extLst>
          </p:cNvPr>
          <p:cNvSpPr>
            <a:spLocks noGrp="1"/>
          </p:cNvSpPr>
          <p:nvPr>
            <p:ph type="title"/>
          </p:nvPr>
        </p:nvSpPr>
        <p:spPr/>
        <p:txBody>
          <a:bodyPr/>
          <a:lstStyle/>
          <a:p>
            <a:pPr algn="r"/>
            <a:r>
              <a:rPr lang="fa-IR" dirty="0"/>
              <a:t>فرایند پرستاری</a:t>
            </a:r>
          </a:p>
        </p:txBody>
      </p:sp>
      <p:sp>
        <p:nvSpPr>
          <p:cNvPr id="3" name="Content Placeholder 2">
            <a:extLst>
              <a:ext uri="{FF2B5EF4-FFF2-40B4-BE49-F238E27FC236}">
                <a16:creationId xmlns:a16="http://schemas.microsoft.com/office/drawing/2014/main" id="{FE335D8B-A02F-4607-BA03-24AE9E56FB92}"/>
              </a:ext>
            </a:extLst>
          </p:cNvPr>
          <p:cNvSpPr>
            <a:spLocks noGrp="1"/>
          </p:cNvSpPr>
          <p:nvPr>
            <p:ph idx="1"/>
          </p:nvPr>
        </p:nvSpPr>
        <p:spPr>
          <a:xfrm>
            <a:off x="677334" y="1716505"/>
            <a:ext cx="8787508" cy="4324857"/>
          </a:xfrm>
        </p:spPr>
        <p:txBody>
          <a:bodyPr/>
          <a:lstStyle/>
          <a:p>
            <a:pPr marL="0" indent="0" algn="r">
              <a:buNone/>
            </a:pPr>
            <a:r>
              <a:rPr lang="fa-IR" sz="2000" dirty="0">
                <a:solidFill>
                  <a:schemeClr val="accent1"/>
                </a:solidFill>
              </a:rPr>
              <a:t>مداخلات پرستاری</a:t>
            </a:r>
          </a:p>
          <a:p>
            <a:pPr marL="0" indent="0" algn="r">
              <a:buNone/>
            </a:pPr>
            <a:r>
              <a:rPr lang="fa-IR" dirty="0"/>
              <a:t>یک برنامه اختصاصی شامل فیزیوتراپی، توان بخشی و مسایل آموزشی همراه با حمایت روحی از بیمار، به اجرا درمی آید.</a:t>
            </a:r>
          </a:p>
          <a:p>
            <a:pPr marL="0" indent="0" algn="r" rtl="1">
              <a:buNone/>
            </a:pPr>
            <a:r>
              <a:rPr lang="fa-IR" dirty="0"/>
              <a:t>یک برنامه آموزشی در زمینه مراقبت نیز به اجرا در می آید تا بیمار مبتلا به  </a:t>
            </a:r>
            <a:r>
              <a:rPr lang="en-US" dirty="0"/>
              <a:t>MS</a:t>
            </a:r>
            <a:r>
              <a:rPr lang="fa-IR" dirty="0"/>
              <a:t> بتواند با مشکلات فیزیولوژیکی ، اجتماعی و روان شناختی همراه با بیماری مزمن کنار آید.</a:t>
            </a:r>
          </a:p>
          <a:p>
            <a:pPr marL="0" indent="0" algn="r" rtl="1">
              <a:buNone/>
            </a:pPr>
            <a:r>
              <a:rPr lang="fa-IR" dirty="0"/>
              <a:t>پژوهش ها نشان می دهند که افسردگی، درد خستگی و نیز داشتن مشکل در راه رفتن، همگی می توانند فعالیت فیزیکی را کاهش دهند. </a:t>
            </a:r>
          </a:p>
          <a:p>
            <a:pPr marL="0" indent="0" algn="r" rtl="1">
              <a:buNone/>
            </a:pPr>
            <a:r>
              <a:rPr lang="fa-IR" dirty="0"/>
              <a:t>با کمک به بیمار جهت کنترل این نشانه ها می توان سطح فعالیت فیزیکی و احساس سلامت عمومی را در وی افزایش داد.</a:t>
            </a:r>
          </a:p>
        </p:txBody>
      </p:sp>
    </p:spTree>
    <p:extLst>
      <p:ext uri="{BB962C8B-B14F-4D97-AF65-F5344CB8AC3E}">
        <p14:creationId xmlns:p14="http://schemas.microsoft.com/office/powerpoint/2010/main" val="21214307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1AC7D-28DC-4F87-A8AF-6992FEB60092}"/>
              </a:ext>
            </a:extLst>
          </p:cNvPr>
          <p:cNvSpPr>
            <a:spLocks noGrp="1"/>
          </p:cNvSpPr>
          <p:nvPr>
            <p:ph type="title"/>
          </p:nvPr>
        </p:nvSpPr>
        <p:spPr/>
        <p:txBody>
          <a:bodyPr/>
          <a:lstStyle/>
          <a:p>
            <a:pPr algn="r"/>
            <a:r>
              <a:rPr lang="fa-IR" dirty="0"/>
              <a:t>فرایند پرستاری</a:t>
            </a:r>
          </a:p>
        </p:txBody>
      </p:sp>
      <p:sp>
        <p:nvSpPr>
          <p:cNvPr id="3" name="Content Placeholder 2">
            <a:extLst>
              <a:ext uri="{FF2B5EF4-FFF2-40B4-BE49-F238E27FC236}">
                <a16:creationId xmlns:a16="http://schemas.microsoft.com/office/drawing/2014/main" id="{38A1FB50-7353-4FBC-9CD4-92C4ABB712DD}"/>
              </a:ext>
            </a:extLst>
          </p:cNvPr>
          <p:cNvSpPr>
            <a:spLocks noGrp="1"/>
          </p:cNvSpPr>
          <p:nvPr>
            <p:ph idx="1"/>
          </p:nvPr>
        </p:nvSpPr>
        <p:spPr/>
        <p:txBody>
          <a:bodyPr>
            <a:normAutofit fontScale="92500" lnSpcReduction="20000"/>
          </a:bodyPr>
          <a:lstStyle/>
          <a:p>
            <a:pPr marL="0" indent="0" algn="r">
              <a:buNone/>
            </a:pPr>
            <a:r>
              <a:rPr lang="fa-IR" dirty="0">
                <a:solidFill>
                  <a:srgbClr val="FF0000"/>
                </a:solidFill>
              </a:rPr>
              <a:t>ارتقای تحرک بدنی:</a:t>
            </a:r>
          </a:p>
          <a:p>
            <a:pPr marL="0" indent="0" algn="r" rtl="1">
              <a:buNone/>
            </a:pPr>
            <a:r>
              <a:rPr lang="fa-IR" dirty="0"/>
              <a:t>ورزش های تعادلی و آرام سازی میتوانند کارایی عضلات اشخاص مبتلا به</a:t>
            </a:r>
            <a:r>
              <a:rPr lang="en-US" dirty="0"/>
              <a:t> MS </a:t>
            </a:r>
            <a:r>
              <a:rPr lang="fa-IR" dirty="0"/>
              <a:t> را بهبود بخشند. از ورزش های مقاومتی نیز بصورت مرحله به مرحله ،به منظور تقویت قدرت عضلات ضعیف استفاده میشود.</a:t>
            </a:r>
          </a:p>
          <a:p>
            <a:pPr algn="r"/>
            <a:r>
              <a:rPr lang="fa-IR" dirty="0"/>
              <a:t>ورزش:پیاده روی وضعیت راه رفتن را بهبود میبخشد،بویژه وقتی که احساس وضعیت پاها از بین رفته باشد. باید در رابطه با استفاده از وسایل کمکی، آموزش های لازم ارایه گردد تا از نحوه استفاده ی صحیح اطمینان حاصل شود.</a:t>
            </a:r>
          </a:p>
          <a:p>
            <a:pPr algn="r"/>
            <a:r>
              <a:rPr lang="fa-IR" dirty="0"/>
              <a:t>کاهش اسپاسم و بروز کنتراکتورها: اسپاسم عضلات در مراحل پایانی بیماری شایع است که با اسپاسم شدید عضلات مفصل هیپ و عضلات خم کننده زانو مشخص میشود. در صورت عدم بهبودی این عارضه، مفاصل مذکور، دچار کنتراکتورهای فیبروزه می شوند.استفاده از کیسه آب گرم میتواند مفید باشد، اما از حمام داغ بدلیل خطر سوختگی ناشی از فقدان حس باید اجتناب ورزید.برای به حداقل رساندن این عارضه می توان روزانه از کشش عضلانی بصورت یک ورزش استفاده کرد.</a:t>
            </a:r>
          </a:p>
          <a:p>
            <a:pPr algn="r"/>
            <a:r>
              <a:rPr lang="fa-IR" dirty="0"/>
              <a:t>شنا و استفاده از دوچرخه های ثابت نیز مفید است. هیچ یک از این فعالیت ها نباید با سرعت انجام شوند.</a:t>
            </a:r>
          </a:p>
          <a:p>
            <a:pPr algn="r"/>
            <a:endParaRPr lang="fa-IR" dirty="0"/>
          </a:p>
          <a:p>
            <a:pPr algn="r"/>
            <a:endParaRPr lang="fa-IR" dirty="0"/>
          </a:p>
        </p:txBody>
      </p:sp>
    </p:spTree>
    <p:extLst>
      <p:ext uri="{BB962C8B-B14F-4D97-AF65-F5344CB8AC3E}">
        <p14:creationId xmlns:p14="http://schemas.microsoft.com/office/powerpoint/2010/main" val="14620626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5FCF1-3226-4452-9554-F3CC84B4E955}"/>
              </a:ext>
            </a:extLst>
          </p:cNvPr>
          <p:cNvSpPr>
            <a:spLocks noGrp="1"/>
          </p:cNvSpPr>
          <p:nvPr>
            <p:ph type="title"/>
          </p:nvPr>
        </p:nvSpPr>
        <p:spPr/>
        <p:txBody>
          <a:bodyPr/>
          <a:lstStyle/>
          <a:p>
            <a:pPr algn="r"/>
            <a:r>
              <a:rPr lang="fa-IR" dirty="0"/>
              <a:t>فرایند پرستاری</a:t>
            </a:r>
          </a:p>
        </p:txBody>
      </p:sp>
      <p:sp>
        <p:nvSpPr>
          <p:cNvPr id="3" name="Content Placeholder 2">
            <a:extLst>
              <a:ext uri="{FF2B5EF4-FFF2-40B4-BE49-F238E27FC236}">
                <a16:creationId xmlns:a16="http://schemas.microsoft.com/office/drawing/2014/main" id="{AD2EDCD7-FFA5-4C6B-A322-3868221BAF05}"/>
              </a:ext>
            </a:extLst>
          </p:cNvPr>
          <p:cNvSpPr>
            <a:spLocks noGrp="1"/>
          </p:cNvSpPr>
          <p:nvPr>
            <p:ph idx="1"/>
          </p:nvPr>
        </p:nvSpPr>
        <p:spPr/>
        <p:txBody>
          <a:bodyPr>
            <a:normAutofit/>
          </a:bodyPr>
          <a:lstStyle/>
          <a:p>
            <a:pPr marL="0" indent="0" algn="r">
              <a:buNone/>
            </a:pPr>
            <a:r>
              <a:rPr lang="fa-IR" dirty="0">
                <a:solidFill>
                  <a:srgbClr val="FF0000"/>
                </a:solidFill>
              </a:rPr>
              <a:t>فعالیت و استراحت</a:t>
            </a:r>
            <a:r>
              <a:rPr lang="fa-IR" dirty="0"/>
              <a:t>:بیمار ترغیب میشود تا جایی که فقط کمی احساس خستگی کند، کار نماید. انجام ورزش های بدنی سخت توصیه نمیشود،چرا که اینگونه فعالیت های ورزشی شدید میتواند درجه حرارت بدن را بالا برده و نشانه ها را نیز شدت بخشند. به بیمار توصیه میشود از دوره های کوتاه استراحت استفاده کند. خستگی شدید میتواند به عوامل تشدید بیماری کمک کند.</a:t>
            </a:r>
          </a:p>
          <a:p>
            <a:pPr marL="0" indent="0" algn="r">
              <a:buNone/>
            </a:pPr>
            <a:r>
              <a:rPr lang="fa-IR" dirty="0">
                <a:solidFill>
                  <a:srgbClr val="FF0000"/>
                </a:solidFill>
              </a:rPr>
              <a:t>پیشگیری از آسیب دیدگی</a:t>
            </a:r>
            <a:r>
              <a:rPr lang="fa-IR" dirty="0"/>
              <a:t>:در صورت بروز آتاکسی، یا در اثر اختلالات حرکتی بیمار در معرض خطر زمین خوردگی قرار میگیرد. برای غلبه بر این ناتوانی به بیمار آموزش داده میشود تا حین راه رفتن پاهای خود را از هم باز کند. اگر بیمار فاقد حس وضعیت میباشد،به وی آموزش میدهند تا حین راه رفتن به پاهای خود نگاه کند.</a:t>
            </a:r>
          </a:p>
          <a:p>
            <a:pPr marL="0" indent="0" algn="r">
              <a:buNone/>
            </a:pPr>
            <a:r>
              <a:rPr lang="fa-IR" dirty="0"/>
              <a:t>اگر وضعیت راه رفتن همچنان نامناسب و فاقد کارایی لازم باشد، راه حل بکار بردن صندلی چرخدار است.</a:t>
            </a:r>
          </a:p>
        </p:txBody>
      </p:sp>
    </p:spTree>
    <p:extLst>
      <p:ext uri="{BB962C8B-B14F-4D97-AF65-F5344CB8AC3E}">
        <p14:creationId xmlns:p14="http://schemas.microsoft.com/office/powerpoint/2010/main" val="12822783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B9D91-6F95-4A2E-8E15-63FADF7049C9}"/>
              </a:ext>
            </a:extLst>
          </p:cNvPr>
          <p:cNvSpPr>
            <a:spLocks noGrp="1"/>
          </p:cNvSpPr>
          <p:nvPr>
            <p:ph type="title"/>
          </p:nvPr>
        </p:nvSpPr>
        <p:spPr/>
        <p:txBody>
          <a:bodyPr/>
          <a:lstStyle/>
          <a:p>
            <a:pPr algn="r"/>
            <a:r>
              <a:rPr lang="fa-IR" dirty="0"/>
              <a:t>فرایند پرستاری</a:t>
            </a:r>
          </a:p>
        </p:txBody>
      </p:sp>
      <p:sp>
        <p:nvSpPr>
          <p:cNvPr id="3" name="Content Placeholder 2">
            <a:extLst>
              <a:ext uri="{FF2B5EF4-FFF2-40B4-BE49-F238E27FC236}">
                <a16:creationId xmlns:a16="http://schemas.microsoft.com/office/drawing/2014/main" id="{7192A670-BF6A-490F-8B5B-CABDE1A2C115}"/>
              </a:ext>
            </a:extLst>
          </p:cNvPr>
          <p:cNvSpPr>
            <a:spLocks noGrp="1"/>
          </p:cNvSpPr>
          <p:nvPr>
            <p:ph idx="1"/>
          </p:nvPr>
        </p:nvSpPr>
        <p:spPr/>
        <p:txBody>
          <a:bodyPr/>
          <a:lstStyle/>
          <a:p>
            <a:pPr marL="0" indent="0" algn="r">
              <a:buNone/>
            </a:pPr>
            <a:r>
              <a:rPr lang="fa-IR" dirty="0">
                <a:solidFill>
                  <a:srgbClr val="FF0000"/>
                </a:solidFill>
              </a:rPr>
              <a:t>پیشگیری از آسیب دیدگی</a:t>
            </a:r>
          </a:p>
          <a:p>
            <a:pPr marL="0" indent="0" algn="r">
              <a:buNone/>
            </a:pPr>
            <a:r>
              <a:rPr lang="fa-IR" dirty="0"/>
              <a:t>کادر درمان ها نیز متخصصانی هستند که فعالیت آنان در زمینه ی ارایه ی پیشنهادات و انجام اقدامات ایمنی لازم در پیشبرد استقلال بیمار و عدم وابستگی به دیگران ارزشمند است. درصورت مشکل آفرین بودن ناهماهنگی در عضلات و لرزش اندام های انتهایی فوقانی حین انجام حرکات ارادی، استفاده از دستبند های سنگین یا کاف های مخصوص مچ می تواند مفید باشد.</a:t>
            </a:r>
          </a:p>
          <a:p>
            <a:pPr marL="0" indent="0" algn="r">
              <a:buNone/>
            </a:pPr>
            <a:r>
              <a:rPr lang="fa-IR" dirty="0"/>
              <a:t>نحوه ی نقل و انتقال و انجام فعالیت های روزانه زندگی را نیز به بیمار تعلیم می دهند.</a:t>
            </a:r>
            <a:endParaRPr lang="en-US" dirty="0"/>
          </a:p>
          <a:p>
            <a:pPr marL="0" indent="0" algn="r">
              <a:buNone/>
            </a:pPr>
            <a:r>
              <a:rPr lang="fa-IR" dirty="0"/>
              <a:t>از آنجا که فقدان حس نیز علاوه بر فقدان حرکت به وقوع می پیوندد، لذا زخم های فشاری نیز ازجمله موارد درمان جهت حفظ سلامت پوست بشمار می آید.</a:t>
            </a:r>
          </a:p>
          <a:p>
            <a:pPr marL="0" indent="0" algn="r">
              <a:buNone/>
            </a:pPr>
            <a:r>
              <a:rPr lang="fa-IR" dirty="0"/>
              <a:t>نشستن بر روی صندلی چرخ دار برای مدت های طولانی میتواند خطر بروز این زخم ها را افزایش دهد.</a:t>
            </a:r>
          </a:p>
        </p:txBody>
      </p:sp>
    </p:spTree>
    <p:extLst>
      <p:ext uri="{BB962C8B-B14F-4D97-AF65-F5344CB8AC3E}">
        <p14:creationId xmlns:p14="http://schemas.microsoft.com/office/powerpoint/2010/main" val="1493839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6705" y="2127380"/>
            <a:ext cx="8951857" cy="2999582"/>
          </a:xfrm>
        </p:spPr>
        <p:txBody>
          <a:bodyPr/>
          <a:lstStyle/>
          <a:p>
            <a:pPr marL="0" indent="0" algn="r" rtl="1">
              <a:buNone/>
            </a:pPr>
            <a:r>
              <a:rPr lang="fa-IR" dirty="0"/>
              <a:t>برای پی بردن به علت بروز </a:t>
            </a:r>
            <a:r>
              <a:rPr lang="en-US" dirty="0"/>
              <a:t>MS</a:t>
            </a:r>
            <a:r>
              <a:rPr lang="fa-IR" dirty="0"/>
              <a:t> تخقیقات مستمر و مداومی درجریان است. انجام فعالیت های خودایمنی منجر به دمیلینیزاسیون می شود، اما آنتی ژن های حساس شده تاکنون شناسایی نشده اند. در آغاز فرایند ایمنی،چندین عامل نقش ایفا می کنند.سبب شناسی بیماری </a:t>
            </a:r>
            <a:r>
              <a:rPr lang="en-US" dirty="0"/>
              <a:t>MS</a:t>
            </a:r>
            <a:r>
              <a:rPr lang="fa-IR" dirty="0"/>
              <a:t> نامشخص است، اما مطالعات متعدد از نقش عوامل مختلف محیطی و بیرونی در ایجاد و گسترش بیماری ام اس حمایت می کنند.</a:t>
            </a:r>
            <a:endParaRPr lang="en-US" dirty="0"/>
          </a:p>
          <a:p>
            <a:pPr algn="r"/>
            <a:endParaRPr lang="en-US" dirty="0"/>
          </a:p>
        </p:txBody>
      </p:sp>
    </p:spTree>
    <p:extLst>
      <p:ext uri="{BB962C8B-B14F-4D97-AF65-F5344CB8AC3E}">
        <p14:creationId xmlns:p14="http://schemas.microsoft.com/office/powerpoint/2010/main" val="1530330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273D8-351E-4452-8175-18D7F4294CA1}"/>
              </a:ext>
            </a:extLst>
          </p:cNvPr>
          <p:cNvSpPr>
            <a:spLocks noGrp="1"/>
          </p:cNvSpPr>
          <p:nvPr>
            <p:ph type="title"/>
          </p:nvPr>
        </p:nvSpPr>
        <p:spPr/>
        <p:txBody>
          <a:bodyPr/>
          <a:lstStyle/>
          <a:p>
            <a:pPr algn="r"/>
            <a:r>
              <a:rPr lang="fa-IR" dirty="0"/>
              <a:t>فرایند پرستاری</a:t>
            </a:r>
          </a:p>
        </p:txBody>
      </p:sp>
      <p:sp>
        <p:nvSpPr>
          <p:cNvPr id="3" name="Content Placeholder 2">
            <a:extLst>
              <a:ext uri="{FF2B5EF4-FFF2-40B4-BE49-F238E27FC236}">
                <a16:creationId xmlns:a16="http://schemas.microsoft.com/office/drawing/2014/main" id="{CE96EA54-2268-4D3B-8F9F-9757F0CB6459}"/>
              </a:ext>
            </a:extLst>
          </p:cNvPr>
          <p:cNvSpPr>
            <a:spLocks noGrp="1"/>
          </p:cNvSpPr>
          <p:nvPr>
            <p:ph idx="1"/>
          </p:nvPr>
        </p:nvSpPr>
        <p:spPr>
          <a:xfrm>
            <a:off x="677333" y="1748589"/>
            <a:ext cx="8915845" cy="4292773"/>
          </a:xfrm>
        </p:spPr>
        <p:txBody>
          <a:bodyPr/>
          <a:lstStyle/>
          <a:p>
            <a:pPr marL="0" indent="0" algn="r">
              <a:buNone/>
            </a:pPr>
            <a:r>
              <a:rPr lang="fa-IR" dirty="0">
                <a:solidFill>
                  <a:srgbClr val="FF0000"/>
                </a:solidFill>
              </a:rPr>
              <a:t>به حداقل رساندن اثرات ناشی از عدم تحرک</a:t>
            </a:r>
          </a:p>
          <a:p>
            <a:pPr marL="0" indent="0" algn="r" rtl="1">
              <a:buNone/>
            </a:pPr>
            <a:r>
              <a:rPr lang="fa-IR" dirty="0"/>
              <a:t>بدلیل کاهش فعالیت های بدنی و عدم تحرک که اغلب دراثر بیماری</a:t>
            </a:r>
            <a:r>
              <a:rPr lang="en-US" dirty="0"/>
              <a:t>MS </a:t>
            </a:r>
            <a:r>
              <a:rPr lang="fa-IR" dirty="0"/>
              <a:t>پدید می آید،عوارض مربوط به عدم تحرک پدیدار می شود که عبارتند از زخم های فشاری، ضعف عضلات تنفسی، تجمع ترشحات برونشی. به این عوارض باید توجه نمود و اقداماتی را جهت پیشگیری از بروز آنها بعمل آورد. اقدامات لازم برای پیشگیری از چنین عوارضی شامل بررسی و شناخت و حفظ سلامت پوست، سرفه و انجام ورزش های تنفس عمیق می باشد.</a:t>
            </a:r>
            <a:r>
              <a:rPr lang="en-US" dirty="0"/>
              <a:t> </a:t>
            </a:r>
            <a:endParaRPr lang="fa-IR" dirty="0"/>
          </a:p>
        </p:txBody>
      </p:sp>
    </p:spTree>
    <p:extLst>
      <p:ext uri="{BB962C8B-B14F-4D97-AF65-F5344CB8AC3E}">
        <p14:creationId xmlns:p14="http://schemas.microsoft.com/office/powerpoint/2010/main" val="22503079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5649A-C106-4C30-9479-95FAEAA37C4A}"/>
              </a:ext>
            </a:extLst>
          </p:cNvPr>
          <p:cNvSpPr>
            <a:spLocks noGrp="1"/>
          </p:cNvSpPr>
          <p:nvPr>
            <p:ph type="title"/>
          </p:nvPr>
        </p:nvSpPr>
        <p:spPr/>
        <p:txBody>
          <a:bodyPr/>
          <a:lstStyle/>
          <a:p>
            <a:pPr algn="r"/>
            <a:r>
              <a:rPr lang="fa-IR" dirty="0"/>
              <a:t>فرایند پرستاری</a:t>
            </a:r>
          </a:p>
        </p:txBody>
      </p:sp>
      <p:sp>
        <p:nvSpPr>
          <p:cNvPr id="3" name="Content Placeholder 2">
            <a:extLst>
              <a:ext uri="{FF2B5EF4-FFF2-40B4-BE49-F238E27FC236}">
                <a16:creationId xmlns:a16="http://schemas.microsoft.com/office/drawing/2014/main" id="{BC1E2270-4548-48BA-9908-BCD4301B6063}"/>
              </a:ext>
            </a:extLst>
          </p:cNvPr>
          <p:cNvSpPr>
            <a:spLocks noGrp="1"/>
          </p:cNvSpPr>
          <p:nvPr>
            <p:ph idx="1"/>
          </p:nvPr>
        </p:nvSpPr>
        <p:spPr/>
        <p:txBody>
          <a:bodyPr>
            <a:normAutofit fontScale="92500" lnSpcReduction="20000"/>
          </a:bodyPr>
          <a:lstStyle/>
          <a:p>
            <a:pPr marL="0" indent="0" algn="r">
              <a:buNone/>
            </a:pPr>
            <a:r>
              <a:rPr lang="fa-IR" dirty="0">
                <a:solidFill>
                  <a:srgbClr val="FF0000"/>
                </a:solidFill>
              </a:rPr>
              <a:t>بهبود کنترل روده و مثانه</a:t>
            </a:r>
            <a:r>
              <a:rPr lang="fa-IR" dirty="0"/>
              <a:t>: عموما نشانه های مربوط به مثانه در سه گروه زیر جای میگیرند:1-عدم توانایی در ذخیره و نگه داری ادرار(هایپررفلکسی،عدم بازداری)</a:t>
            </a:r>
          </a:p>
          <a:p>
            <a:pPr marL="0" indent="0" algn="r">
              <a:buNone/>
            </a:pPr>
            <a:r>
              <a:rPr lang="fa-IR" dirty="0"/>
              <a:t>2-عدم توانایی تخلیه ادرار(هایپورفلکسی، هایپوتونی)</a:t>
            </a:r>
          </a:p>
          <a:p>
            <a:pPr marL="0" indent="0" algn="r">
              <a:buNone/>
            </a:pPr>
            <a:r>
              <a:rPr lang="en-US" dirty="0"/>
              <a:t> </a:t>
            </a:r>
            <a:r>
              <a:rPr lang="fa-IR" dirty="0"/>
              <a:t>3-آمیزه ای از هردو</a:t>
            </a:r>
            <a:r>
              <a:rPr lang="en-US" dirty="0"/>
              <a:t> </a:t>
            </a:r>
          </a:p>
          <a:p>
            <a:pPr marL="0" indent="0" algn="r">
              <a:buNone/>
            </a:pPr>
            <a:r>
              <a:rPr lang="fa-IR" dirty="0"/>
              <a:t>درحالت مذکور،بیمار دچار تکرر ادرار، فوریت دفع ادرار و یا بی اختیاری شده و نیازمند حمایت های خاص می باشد. به همین دلیل بدپن و یا ظرف ادرار آماده و در دسترس باید باشد. برنامه زمان بندی شده ی منظمی برای دفع ادرار تهیه می گردد.(ابتدا هر 1/5-2 ساعت،سپس به تدریج فاصله زمانی آن افزایش می یابد).</a:t>
            </a:r>
          </a:p>
          <a:p>
            <a:pPr marL="0" indent="0" algn="r">
              <a:buNone/>
            </a:pPr>
            <a:r>
              <a:rPr lang="fa-IR" dirty="0"/>
              <a:t>به بیمار آموزش داده میشود تا هر دو ساعت یکبار، مقادیر معینی مایع بنوشد،سپس0/5 ساعت بعد به دفع ادرار اقدام کند.</a:t>
            </a:r>
          </a:p>
          <a:p>
            <a:pPr marL="0" indent="0" algn="r">
              <a:buNone/>
            </a:pPr>
            <a:r>
              <a:rPr lang="fa-IR" dirty="0"/>
              <a:t>برای بیمارانی که فاقد حس کافی جهت احساس علایم مربوطه به تخلیه مثانه هستند، استفاده از تایمر و یا ساعت مچی زنگ دار،می تواند مفید باشد.</a:t>
            </a:r>
          </a:p>
          <a:p>
            <a:pPr marL="0" indent="0" algn="r">
              <a:buNone/>
            </a:pPr>
            <a:r>
              <a:rPr lang="fa-IR" dirty="0"/>
              <a:t>مشکلات روده شامل یبوست و بی اختیاری می باشد. مصرف مایعات کافی، وجود فیبر در رژیم غذایی و استفاده از برنامه آموزشی روده میتواند مفید باشد.</a:t>
            </a:r>
          </a:p>
        </p:txBody>
      </p:sp>
    </p:spTree>
    <p:extLst>
      <p:ext uri="{BB962C8B-B14F-4D97-AF65-F5344CB8AC3E}">
        <p14:creationId xmlns:p14="http://schemas.microsoft.com/office/powerpoint/2010/main" val="30488066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01640-83D4-40FE-AB69-D2AFC1C1147E}"/>
              </a:ext>
            </a:extLst>
          </p:cNvPr>
          <p:cNvSpPr>
            <a:spLocks noGrp="1"/>
          </p:cNvSpPr>
          <p:nvPr>
            <p:ph type="title"/>
          </p:nvPr>
        </p:nvSpPr>
        <p:spPr/>
        <p:txBody>
          <a:bodyPr/>
          <a:lstStyle/>
          <a:p>
            <a:pPr algn="r"/>
            <a:r>
              <a:rPr lang="fa-IR" dirty="0"/>
              <a:t>فرایند پرستاری</a:t>
            </a:r>
          </a:p>
        </p:txBody>
      </p:sp>
      <p:sp>
        <p:nvSpPr>
          <p:cNvPr id="3" name="Content Placeholder 2">
            <a:extLst>
              <a:ext uri="{FF2B5EF4-FFF2-40B4-BE49-F238E27FC236}">
                <a16:creationId xmlns:a16="http://schemas.microsoft.com/office/drawing/2014/main" id="{7F9B6A37-C0EF-489C-8D63-0679DE26D4A5}"/>
              </a:ext>
            </a:extLst>
          </p:cNvPr>
          <p:cNvSpPr>
            <a:spLocks noGrp="1"/>
          </p:cNvSpPr>
          <p:nvPr>
            <p:ph idx="1"/>
          </p:nvPr>
        </p:nvSpPr>
        <p:spPr/>
        <p:txBody>
          <a:bodyPr/>
          <a:lstStyle/>
          <a:p>
            <a:pPr marL="0" indent="0" algn="r">
              <a:buNone/>
            </a:pPr>
            <a:r>
              <a:rPr lang="fa-IR" dirty="0">
                <a:solidFill>
                  <a:srgbClr val="FF0000"/>
                </a:solidFill>
              </a:rPr>
              <a:t>کنترل مشکلات بوجود آمده در عمل بلع و بهبود برقراری ارتباط</a:t>
            </a:r>
          </a:p>
          <a:p>
            <a:pPr marL="0" indent="0" algn="r">
              <a:buNone/>
            </a:pPr>
            <a:r>
              <a:rPr lang="fa-IR" dirty="0"/>
              <a:t>در این بیماران دیس آرتری(نقص در قدرت بیان) که با مبهم سخن گفتن، پایین بودن صدای گفتار و اشکال در تلفظ حروف صدادار، مشخص میشود.</a:t>
            </a:r>
          </a:p>
          <a:p>
            <a:pPr marL="0" indent="0" algn="r">
              <a:buNone/>
            </a:pPr>
            <a:r>
              <a:rPr lang="fa-IR" dirty="0"/>
              <a:t>اختلال در بلع(دیس فاژی) نیز ممکن است رخ دهد.</a:t>
            </a:r>
          </a:p>
          <a:p>
            <a:pPr marL="0" indent="0" algn="r">
              <a:buNone/>
            </a:pPr>
            <a:r>
              <a:rPr lang="fa-IR" dirty="0"/>
              <a:t>فرد گفتار درمان وضعیت بلع و گویایی فرد را  مورد ارزیابی قرار داده و به بیمار، خانواده و اعضای تیم بهداشتی پیرامون مشکل مربوطه آموزش های لازم را ارائه میدهد.</a:t>
            </a:r>
          </a:p>
          <a:p>
            <a:pPr marL="0" indent="0" algn="r">
              <a:buNone/>
            </a:pPr>
            <a:r>
              <a:rPr lang="fa-IR" dirty="0"/>
              <a:t>اختلال در بلع، خطر آسپیراسیون را در بیمار افزایش میدهد، و بنابرین تدابیر لازم برای کاهش این خطر باید اتخاذ گردد(مثل در دسترس بودن دستگاه ساکشن، دقت حین غذا دادن به بیمار، قرار دادن بیمار در وضعیت مناسب درحین غذا خوردن).</a:t>
            </a:r>
          </a:p>
        </p:txBody>
      </p:sp>
    </p:spTree>
    <p:extLst>
      <p:ext uri="{BB962C8B-B14F-4D97-AF65-F5344CB8AC3E}">
        <p14:creationId xmlns:p14="http://schemas.microsoft.com/office/powerpoint/2010/main" val="34800468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DAACE-EA09-408A-9774-B48EC672052F}"/>
              </a:ext>
            </a:extLst>
          </p:cNvPr>
          <p:cNvSpPr>
            <a:spLocks noGrp="1"/>
          </p:cNvSpPr>
          <p:nvPr>
            <p:ph type="title"/>
          </p:nvPr>
        </p:nvSpPr>
        <p:spPr/>
        <p:txBody>
          <a:bodyPr/>
          <a:lstStyle/>
          <a:p>
            <a:pPr algn="r"/>
            <a:r>
              <a:rPr lang="fa-IR" dirty="0"/>
              <a:t>فرایند پرستاری</a:t>
            </a:r>
          </a:p>
        </p:txBody>
      </p:sp>
      <p:sp>
        <p:nvSpPr>
          <p:cNvPr id="3" name="Content Placeholder 2">
            <a:extLst>
              <a:ext uri="{FF2B5EF4-FFF2-40B4-BE49-F238E27FC236}">
                <a16:creationId xmlns:a16="http://schemas.microsoft.com/office/drawing/2014/main" id="{81748A1B-F08B-422A-B266-205481A9C814}"/>
              </a:ext>
            </a:extLst>
          </p:cNvPr>
          <p:cNvSpPr>
            <a:spLocks noGrp="1"/>
          </p:cNvSpPr>
          <p:nvPr>
            <p:ph idx="1"/>
          </p:nvPr>
        </p:nvSpPr>
        <p:spPr/>
        <p:txBody>
          <a:bodyPr/>
          <a:lstStyle/>
          <a:p>
            <a:pPr marL="0" indent="0" algn="r">
              <a:buNone/>
            </a:pPr>
            <a:r>
              <a:rPr lang="fa-IR" dirty="0">
                <a:solidFill>
                  <a:srgbClr val="FF0000"/>
                </a:solidFill>
              </a:rPr>
              <a:t>بهبود عملکردهای حسی و شناختی</a:t>
            </a:r>
          </a:p>
          <a:p>
            <a:pPr marL="0" indent="0" algn="r" rtl="1">
              <a:buNone/>
            </a:pPr>
            <a:r>
              <a:rPr lang="fa-IR" dirty="0"/>
              <a:t>بینایی:اعصاب جمجمه ای موثر بر بینایی هم میتوانند تحت تاثیر </a:t>
            </a:r>
            <a:r>
              <a:rPr lang="en-US" dirty="0"/>
              <a:t>MS</a:t>
            </a:r>
            <a:r>
              <a:rPr lang="fa-IR" dirty="0"/>
              <a:t>  قرار گیرند. برای بلوکه کردن ایمپالس های یکی از چشم ها، وقتی که بیمار دچار دوبینی است، میتوان از چشم بند و یا عینک های مخصوص برای آن چشم استفاده کرد.</a:t>
            </a:r>
          </a:p>
          <a:p>
            <a:pPr marL="0" indent="0" algn="r" rtl="1">
              <a:buNone/>
            </a:pPr>
            <a:r>
              <a:rPr lang="fa-IR" dirty="0"/>
              <a:t>واکنش های شناختی و روحی:اختلالات شناختی و ناپایداری های احساسی و هیجانی در مراحل اولیه </a:t>
            </a:r>
            <a:r>
              <a:rPr lang="en-US" dirty="0"/>
              <a:t>MS</a:t>
            </a:r>
            <a:r>
              <a:rPr lang="fa-IR" dirty="0"/>
              <a:t> در برخی بیماران بوجود آمده و استرس های فراوانی را بر بیمار و خانواده تحمیل میکند.</a:t>
            </a:r>
          </a:p>
          <a:p>
            <a:pPr marL="0" indent="0" algn="r" rtl="1">
              <a:buNone/>
            </a:pPr>
            <a:r>
              <a:rPr lang="fa-IR" dirty="0"/>
              <a:t>حمایت های روحی و عاطفی به بیمار و خانواده آنها کمک میکند تا با تغییرات و بلاتکلیفی ایجاد شده در اثر </a:t>
            </a:r>
            <a:r>
              <a:rPr lang="en-US" dirty="0"/>
              <a:t>MS</a:t>
            </a:r>
            <a:r>
              <a:rPr lang="fa-IR" dirty="0"/>
              <a:t> تطابق حاصل نموده و با اختلالات بوجود آمده در زندگیشان تطابق حاصل کنند.</a:t>
            </a:r>
          </a:p>
        </p:txBody>
      </p:sp>
    </p:spTree>
    <p:extLst>
      <p:ext uri="{BB962C8B-B14F-4D97-AF65-F5344CB8AC3E}">
        <p14:creationId xmlns:p14="http://schemas.microsoft.com/office/powerpoint/2010/main" val="30345246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479AC-4302-4E39-AD4F-5B8641135408}"/>
              </a:ext>
            </a:extLst>
          </p:cNvPr>
          <p:cNvSpPr>
            <a:spLocks noGrp="1"/>
          </p:cNvSpPr>
          <p:nvPr>
            <p:ph type="title"/>
          </p:nvPr>
        </p:nvSpPr>
        <p:spPr/>
        <p:txBody>
          <a:bodyPr/>
          <a:lstStyle/>
          <a:p>
            <a:pPr algn="r"/>
            <a:r>
              <a:rPr lang="fa-IR" dirty="0"/>
              <a:t>فرایند پرستاری</a:t>
            </a:r>
          </a:p>
        </p:txBody>
      </p:sp>
      <p:sp>
        <p:nvSpPr>
          <p:cNvPr id="3" name="Content Placeholder 2">
            <a:extLst>
              <a:ext uri="{FF2B5EF4-FFF2-40B4-BE49-F238E27FC236}">
                <a16:creationId xmlns:a16="http://schemas.microsoft.com/office/drawing/2014/main" id="{E461E568-6B87-4141-A4E4-ED1FD1B02650}"/>
              </a:ext>
            </a:extLst>
          </p:cNvPr>
          <p:cNvSpPr>
            <a:spLocks noGrp="1"/>
          </p:cNvSpPr>
          <p:nvPr>
            <p:ph idx="1"/>
          </p:nvPr>
        </p:nvSpPr>
        <p:spPr>
          <a:xfrm>
            <a:off x="677333" y="1604212"/>
            <a:ext cx="8931887" cy="4437152"/>
          </a:xfrm>
        </p:spPr>
        <p:txBody>
          <a:bodyPr>
            <a:normAutofit/>
          </a:bodyPr>
          <a:lstStyle/>
          <a:p>
            <a:pPr marL="0" indent="0" algn="r">
              <a:buNone/>
            </a:pPr>
            <a:endParaRPr lang="fa-IR" dirty="0">
              <a:solidFill>
                <a:srgbClr val="FF0000"/>
              </a:solidFill>
            </a:endParaRPr>
          </a:p>
          <a:p>
            <a:pPr marL="0" indent="0" algn="r">
              <a:buNone/>
            </a:pPr>
            <a:r>
              <a:rPr lang="en-US" dirty="0">
                <a:solidFill>
                  <a:srgbClr val="FF0000"/>
                </a:solidFill>
              </a:rPr>
              <a:t>.</a:t>
            </a:r>
            <a:r>
              <a:rPr lang="fa-IR" dirty="0">
                <a:solidFill>
                  <a:srgbClr val="FF0000"/>
                </a:solidFill>
              </a:rPr>
              <a:t>تقویت مکانیسم های تطابقی</a:t>
            </a:r>
            <a:endParaRPr lang="en-US" dirty="0">
              <a:solidFill>
                <a:srgbClr val="FF0000"/>
              </a:solidFill>
            </a:endParaRPr>
          </a:p>
          <a:p>
            <a:pPr marL="0" indent="0" algn="r" rtl="1">
              <a:buNone/>
            </a:pPr>
            <a:r>
              <a:rPr lang="fa-IR" dirty="0">
                <a:solidFill>
                  <a:schemeClr val="tx1"/>
                </a:solidFill>
              </a:rPr>
              <a:t>تشخیص دادن</a:t>
            </a:r>
            <a:r>
              <a:rPr lang="en-US" dirty="0">
                <a:solidFill>
                  <a:schemeClr val="tx1"/>
                </a:solidFill>
              </a:rPr>
              <a:t>MS </a:t>
            </a:r>
            <a:r>
              <a:rPr lang="fa-IR" dirty="0">
                <a:solidFill>
                  <a:schemeClr val="tx1"/>
                </a:solidFill>
              </a:rPr>
              <a:t>همیشه برای بیمار و خانواده او، اضطراب به همراه دارد. آنها نیاز دارند که بدانند که بین دو نفر مبتلا به ام اس روند نشانه های بیماری همانند هم نخواهد بود. اگرچه برخی از بیماران خیلی زود دچار معلولیت های قابل ملاحظه ای می گردند،اما بقیه افراد دارای زندگی نسبتا طبیعی با کمترین میزان معلولیت می باشند.</a:t>
            </a:r>
            <a:r>
              <a:rPr lang="en-US" dirty="0">
                <a:solidFill>
                  <a:schemeClr val="tx1"/>
                </a:solidFill>
              </a:rPr>
              <a:t>MS </a:t>
            </a:r>
            <a:r>
              <a:rPr lang="fa-IR" dirty="0">
                <a:solidFill>
                  <a:schemeClr val="tx1"/>
                </a:solidFill>
              </a:rPr>
              <a:t>افرادی را مبتلا می سازد که اغلب در دوران پربار و فعال زندگی به سرمی برند و نیز به مسئولیت های شغلی و خانوادگی خود علاقه مند هستند.</a:t>
            </a:r>
          </a:p>
          <a:p>
            <a:pPr marL="0" indent="0" algn="r" rtl="1">
              <a:buNone/>
            </a:pPr>
            <a:r>
              <a:rPr lang="fa-IR" dirty="0">
                <a:solidFill>
                  <a:schemeClr val="tx1"/>
                </a:solidFill>
              </a:rPr>
              <a:t>مداخلات</a:t>
            </a:r>
            <a:r>
              <a:rPr lang="en-US" dirty="0">
                <a:solidFill>
                  <a:srgbClr val="FF0000"/>
                </a:solidFill>
              </a:rPr>
              <a:t>  </a:t>
            </a:r>
            <a:r>
              <a:rPr lang="fa-IR" dirty="0">
                <a:solidFill>
                  <a:schemeClr val="tx1"/>
                </a:solidFill>
              </a:rPr>
              <a:t>پرستاری در اینگونه موارد شامل تسکین و یا برطرف نمودن استرس و ارجاع این افراد جهت مشاوره و حمایت بمنظور کم کردن اثرات نامطلوب ناشی از بیماری مزمن می باشد.</a:t>
            </a:r>
          </a:p>
          <a:p>
            <a:pPr marL="0" indent="0" algn="r" rtl="1">
              <a:buNone/>
            </a:pPr>
            <a:r>
              <a:rPr lang="fa-IR" dirty="0">
                <a:solidFill>
                  <a:schemeClr val="tx1"/>
                </a:solidFill>
              </a:rPr>
              <a:t>برای تقویت توانایی تطابق در بیمار، باید تا آنجایی که ممکن است اطلاعات در اختیار وی قرار داد. افرادی که با بیماری مزمن زندگی می کنند، نیازمند فهرستی از وسایل کمکی جدید، سرویس های خدماتی و مراکز قابل دسترس می باشند.</a:t>
            </a:r>
            <a:r>
              <a:rPr lang="en-US" dirty="0">
                <a:solidFill>
                  <a:srgbClr val="FF0000"/>
                </a:solidFill>
              </a:rPr>
              <a:t>  </a:t>
            </a:r>
          </a:p>
        </p:txBody>
      </p:sp>
    </p:spTree>
    <p:extLst>
      <p:ext uri="{BB962C8B-B14F-4D97-AF65-F5344CB8AC3E}">
        <p14:creationId xmlns:p14="http://schemas.microsoft.com/office/powerpoint/2010/main" val="31385585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3B7B8-A4E2-4C4B-87B4-47FBDA3050F4}"/>
              </a:ext>
            </a:extLst>
          </p:cNvPr>
          <p:cNvSpPr>
            <a:spLocks noGrp="1"/>
          </p:cNvSpPr>
          <p:nvPr>
            <p:ph type="title"/>
          </p:nvPr>
        </p:nvSpPr>
        <p:spPr/>
        <p:txBody>
          <a:bodyPr/>
          <a:lstStyle/>
          <a:p>
            <a:pPr algn="r"/>
            <a:r>
              <a:rPr lang="fa-IR" dirty="0"/>
              <a:t>فرایند پرستاری</a:t>
            </a:r>
          </a:p>
        </p:txBody>
      </p:sp>
      <p:sp>
        <p:nvSpPr>
          <p:cNvPr id="3" name="Content Placeholder 2">
            <a:extLst>
              <a:ext uri="{FF2B5EF4-FFF2-40B4-BE49-F238E27FC236}">
                <a16:creationId xmlns:a16="http://schemas.microsoft.com/office/drawing/2014/main" id="{4D6A87D3-BB1B-4E0E-AE97-2393814F5F14}"/>
              </a:ext>
            </a:extLst>
          </p:cNvPr>
          <p:cNvSpPr>
            <a:spLocks noGrp="1"/>
          </p:cNvSpPr>
          <p:nvPr>
            <p:ph idx="1"/>
          </p:nvPr>
        </p:nvSpPr>
        <p:spPr/>
        <p:txBody>
          <a:bodyPr/>
          <a:lstStyle/>
          <a:p>
            <a:pPr marL="0" indent="0" algn="r">
              <a:buNone/>
            </a:pPr>
            <a:r>
              <a:rPr lang="fa-IR" dirty="0">
                <a:solidFill>
                  <a:srgbClr val="FF0000"/>
                </a:solidFill>
              </a:rPr>
              <a:t>بهبود روند رسیدگی به امور خانه</a:t>
            </a:r>
          </a:p>
          <a:p>
            <a:pPr algn="r" rtl="1"/>
            <a:r>
              <a:rPr lang="en-US" dirty="0"/>
              <a:t>MS</a:t>
            </a:r>
            <a:r>
              <a:rPr lang="fa-IR" dirty="0"/>
              <a:t>، می تواند کلیه جنبه های زندگی روزانه فرد را تحت تاثیر قرار دهد. بعد از از بین رفتن توانایی های مشخص در فرد، غالبا بازگشت آنها غیرممکن می شود. عملکردهای بدنی از یک روز تا روز دیگر تغییر می کنند. اصلاحات و تغییراتی که امکان استقلال و عدم وابستگی را در انجام دادن امور خانه برای فرد فراهم می آورند باید اجرا شوند.</a:t>
            </a:r>
          </a:p>
          <a:p>
            <a:pPr algn="r" rtl="1"/>
            <a:r>
              <a:rPr lang="fa-IR" dirty="0"/>
              <a:t>قرار گرفتن در معرض گرما سبب افزایش خستگی و ضعف عضلانی میشود. بنابرین وجود دستگاه تهویه حداقل در یکی از اتاق ها توصیه میشود. همچنین قرار گرفتن در معرض سرمای شدید نیز حالت اسپاسم را افزایش می دهد.</a:t>
            </a:r>
          </a:p>
        </p:txBody>
      </p:sp>
    </p:spTree>
    <p:extLst>
      <p:ext uri="{BB962C8B-B14F-4D97-AF65-F5344CB8AC3E}">
        <p14:creationId xmlns:p14="http://schemas.microsoft.com/office/powerpoint/2010/main" val="30888082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فرایند پرستاری</a:t>
            </a:r>
            <a:endParaRPr lang="en-US" dirty="0"/>
          </a:p>
        </p:txBody>
      </p:sp>
      <p:sp>
        <p:nvSpPr>
          <p:cNvPr id="3" name="Content Placeholder 2"/>
          <p:cNvSpPr>
            <a:spLocks noGrp="1"/>
          </p:cNvSpPr>
          <p:nvPr>
            <p:ph idx="1"/>
          </p:nvPr>
        </p:nvSpPr>
        <p:spPr/>
        <p:txBody>
          <a:bodyPr/>
          <a:lstStyle/>
          <a:p>
            <a:pPr marL="0" indent="0" algn="r" rtl="1">
              <a:buNone/>
            </a:pPr>
            <a:r>
              <a:rPr lang="fa-IR" dirty="0">
                <a:solidFill>
                  <a:srgbClr val="FF0000"/>
                </a:solidFill>
              </a:rPr>
              <a:t>ارتقای عملکردهای جنسی</a:t>
            </a:r>
            <a:r>
              <a:rPr lang="fa-IR" dirty="0"/>
              <a:t>:بیماران مبتلا به </a:t>
            </a:r>
            <a:r>
              <a:rPr lang="en-US" dirty="0"/>
              <a:t>MS</a:t>
            </a:r>
            <a:r>
              <a:rPr lang="fa-IR" dirty="0"/>
              <a:t> و شرکای جنسی آنها با مشکلاتی روبرو هستند که در فعالیت جنسی آنها تاثیر میگذارد. این مشکلات هم ناشی از پیامدهای مستقیم نابودی عصب میباشد و هم دراثر واکنش های روانی فرد در اثر بیماری بوجود می آید.</a:t>
            </a:r>
          </a:p>
          <a:p>
            <a:pPr marL="0" indent="0" algn="r">
              <a:buNone/>
            </a:pPr>
            <a:r>
              <a:rPr lang="fa-IR" dirty="0"/>
              <a:t>همکاری مشترک میان بیمار، خانواده و نیز مراقبین بهداشتی، برای کمک به روابط جنسی، ضروری می باشد. </a:t>
            </a:r>
            <a:endParaRPr lang="en-US" dirty="0"/>
          </a:p>
        </p:txBody>
      </p:sp>
    </p:spTree>
    <p:extLst>
      <p:ext uri="{BB962C8B-B14F-4D97-AF65-F5344CB8AC3E}">
        <p14:creationId xmlns:p14="http://schemas.microsoft.com/office/powerpoint/2010/main" val="887622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فرایند پرستاری</a:t>
            </a:r>
            <a:endParaRPr lang="en-US" dirty="0"/>
          </a:p>
        </p:txBody>
      </p:sp>
      <p:sp>
        <p:nvSpPr>
          <p:cNvPr id="3" name="Content Placeholder 2"/>
          <p:cNvSpPr>
            <a:spLocks noGrp="1"/>
          </p:cNvSpPr>
          <p:nvPr>
            <p:ph idx="1"/>
          </p:nvPr>
        </p:nvSpPr>
        <p:spPr/>
        <p:txBody>
          <a:bodyPr/>
          <a:lstStyle/>
          <a:p>
            <a:pPr marL="0" indent="0" algn="r">
              <a:buNone/>
            </a:pPr>
            <a:r>
              <a:rPr lang="fa-IR" dirty="0">
                <a:solidFill>
                  <a:srgbClr val="FF0000"/>
                </a:solidFill>
              </a:rPr>
              <a:t>آموزش مراقبت از خود به بیمار</a:t>
            </a:r>
            <a:r>
              <a:rPr lang="fa-IR" dirty="0"/>
              <a:t>: اگر بیماری پیشرفت کند، در آن صورت، بیمار و خانواده وی باید راهکار های جدید برای حفظ استقلال فردی در حد مطلوب را فرا گیرند. آموزش های جدید در رابطه با روش های مربوط به مراقبت از خود، در بیمارستان یا کلینیک ها آغاز شده و در خانه تقویت میگردد.</a:t>
            </a:r>
          </a:p>
          <a:p>
            <a:pPr marL="0" indent="0" algn="r">
              <a:buNone/>
            </a:pPr>
            <a:r>
              <a:rPr lang="fa-IR" dirty="0"/>
              <a:t>آموزش در رابطه با مراقبت از خود میتواند استفاده از وسایل کمکی، سوندگذاری  متناوب توسط خود فرد و مصرف داروهای موثر در روند بیماری را در بر گیرد.</a:t>
            </a:r>
            <a:endParaRPr lang="en-US" dirty="0"/>
          </a:p>
        </p:txBody>
      </p:sp>
    </p:spTree>
    <p:extLst>
      <p:ext uri="{BB962C8B-B14F-4D97-AF65-F5344CB8AC3E}">
        <p14:creationId xmlns:p14="http://schemas.microsoft.com/office/powerpoint/2010/main" val="2414358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F1D11-4620-4EFA-AE9D-10EACDA67863}"/>
              </a:ext>
            </a:extLst>
          </p:cNvPr>
          <p:cNvSpPr>
            <a:spLocks noGrp="1"/>
          </p:cNvSpPr>
          <p:nvPr>
            <p:ph type="title"/>
          </p:nvPr>
        </p:nvSpPr>
        <p:spPr/>
        <p:txBody>
          <a:bodyPr/>
          <a:lstStyle/>
          <a:p>
            <a:pPr algn="r"/>
            <a:r>
              <a:rPr lang="fa-IR" dirty="0"/>
              <a:t>فرایند پرستاری</a:t>
            </a:r>
          </a:p>
        </p:txBody>
      </p:sp>
      <p:sp>
        <p:nvSpPr>
          <p:cNvPr id="3" name="Content Placeholder 2">
            <a:extLst>
              <a:ext uri="{FF2B5EF4-FFF2-40B4-BE49-F238E27FC236}">
                <a16:creationId xmlns:a16="http://schemas.microsoft.com/office/drawing/2014/main" id="{C5D85225-B6BA-43AA-B7C2-B56520A27F57}"/>
              </a:ext>
            </a:extLst>
          </p:cNvPr>
          <p:cNvSpPr>
            <a:spLocks noGrp="1"/>
          </p:cNvSpPr>
          <p:nvPr>
            <p:ph idx="1"/>
          </p:nvPr>
        </p:nvSpPr>
        <p:spPr>
          <a:xfrm>
            <a:off x="677334" y="1668379"/>
            <a:ext cx="8723340" cy="4372983"/>
          </a:xfrm>
        </p:spPr>
        <p:txBody>
          <a:bodyPr>
            <a:normAutofit/>
          </a:bodyPr>
          <a:lstStyle/>
          <a:p>
            <a:pPr marL="0" indent="0" algn="r">
              <a:buNone/>
            </a:pPr>
            <a:r>
              <a:rPr lang="fa-IR" dirty="0">
                <a:solidFill>
                  <a:srgbClr val="FF0000"/>
                </a:solidFill>
              </a:rPr>
              <a:t>تداوم مراقبت</a:t>
            </a:r>
          </a:p>
          <a:p>
            <a:pPr marL="0" indent="0" algn="r">
              <a:buNone/>
            </a:pPr>
            <a:r>
              <a:rPr lang="fa-IR" dirty="0"/>
              <a:t>پس از ترخیص، آموزش و تقویت تکنیک های جدید اغلب در خانه ی بیمار و توسط پرستار مسئول مراقبت در خانه صورت می پذیرد. پرستاران در خانه، تغییرات بوجود آمده در وضعیت جسمی و روحی بیمار را بررسی نموده و در صورت نیاز، به مراقبت های فیزیکی از بیمار می پردازند.</a:t>
            </a:r>
          </a:p>
          <a:p>
            <a:pPr marL="0" indent="0" algn="r">
              <a:buNone/>
            </a:pPr>
            <a:r>
              <a:rPr lang="fa-IR" dirty="0"/>
              <a:t>درصورت بروز هرگونه تغییر در بیماری یا روند آن، پرستار مسئول مراقبت در خانه باید بیمار را ترغیب کند تا با اولین مراقب درمانی خود تماس بگیرد، چون درمان موارد حاد تشدید بیماری یا مشکلات جدید بوجود آمده، ضروری می باشد.</a:t>
            </a:r>
          </a:p>
          <a:p>
            <a:pPr marL="0" indent="0" algn="r">
              <a:buNone/>
            </a:pPr>
            <a:r>
              <a:rPr lang="fa-IR" dirty="0"/>
              <a:t>تداوم مراقبت های بهداشتی و پیگیری توصیه می شود.</a:t>
            </a:r>
          </a:p>
          <a:p>
            <a:pPr marL="0" indent="0" algn="r">
              <a:buNone/>
            </a:pPr>
            <a:r>
              <a:rPr lang="fa-IR" dirty="0"/>
              <a:t>با شرکت در جلسات گروهی، بیمار فرصت ملاقات با افراد دیگر را که مشکلات مشابهی با وی دارند پیدا کرده، تجارب بدست آمده را با یکدیگر در میان میگذارند و روش های کمک کننده به خود را در محیطی اجتماعی فرا می گیرند.</a:t>
            </a:r>
          </a:p>
        </p:txBody>
      </p:sp>
    </p:spTree>
    <p:extLst>
      <p:ext uri="{BB962C8B-B14F-4D97-AF65-F5344CB8AC3E}">
        <p14:creationId xmlns:p14="http://schemas.microsoft.com/office/powerpoint/2010/main" val="14268826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ارزیابی</a:t>
            </a:r>
            <a:endParaRPr lang="en-US" dirty="0"/>
          </a:p>
        </p:txBody>
      </p:sp>
      <p:sp>
        <p:nvSpPr>
          <p:cNvPr id="3" name="Content Placeholder 2"/>
          <p:cNvSpPr>
            <a:spLocks noGrp="1"/>
          </p:cNvSpPr>
          <p:nvPr>
            <p:ph idx="1"/>
          </p:nvPr>
        </p:nvSpPr>
        <p:spPr/>
        <p:txBody>
          <a:bodyPr>
            <a:normAutofit lnSpcReduction="10000"/>
          </a:bodyPr>
          <a:lstStyle/>
          <a:p>
            <a:pPr marL="0" indent="0" algn="r">
              <a:buNone/>
            </a:pPr>
            <a:r>
              <a:rPr lang="fa-IR" sz="2200" dirty="0">
                <a:solidFill>
                  <a:schemeClr val="accent1"/>
                </a:solidFill>
              </a:rPr>
              <a:t>برایندهای مورد انتظار:</a:t>
            </a:r>
          </a:p>
          <a:p>
            <a:pPr marL="0" indent="0" algn="r">
              <a:buNone/>
            </a:pPr>
            <a:r>
              <a:rPr lang="fa-IR" dirty="0"/>
              <a:t>برایندهای مورد انتظار میتواند شامل موارد زیر باشد:</a:t>
            </a:r>
          </a:p>
          <a:p>
            <a:pPr marL="0" indent="0" algn="r">
              <a:buNone/>
            </a:pPr>
            <a:r>
              <a:rPr lang="fa-IR" dirty="0">
                <a:solidFill>
                  <a:srgbClr val="FF0000"/>
                </a:solidFill>
              </a:rPr>
              <a:t>1-تحرک بدنی بهبود پیدا کند.</a:t>
            </a:r>
          </a:p>
          <a:p>
            <a:pPr marL="0" indent="0" algn="r">
              <a:buNone/>
            </a:pPr>
            <a:r>
              <a:rPr lang="fa-IR" dirty="0"/>
              <a:t>الف:در برنامه های آموزشی مربوط به راه رفتن و نیز برنامه های توان بخشی شرکت میکند.</a:t>
            </a:r>
          </a:p>
          <a:p>
            <a:pPr marL="0" indent="0" algn="r">
              <a:buNone/>
            </a:pPr>
            <a:r>
              <a:rPr lang="fa-IR" dirty="0"/>
              <a:t>ب:برنامه ای متعادل شامل ورزش و استراحت برقرار می کند.</a:t>
            </a:r>
          </a:p>
          <a:p>
            <a:pPr marL="0" indent="0" algn="r">
              <a:buNone/>
            </a:pPr>
            <a:r>
              <a:rPr lang="fa-IR" dirty="0"/>
              <a:t>ج:از وسایل کمکی بطور صحیح و مطمئن استفاده می کند.</a:t>
            </a:r>
          </a:p>
          <a:p>
            <a:pPr marL="0" indent="0" algn="r">
              <a:buNone/>
            </a:pPr>
            <a:r>
              <a:rPr lang="fa-IR" dirty="0">
                <a:solidFill>
                  <a:srgbClr val="FF0000"/>
                </a:solidFill>
              </a:rPr>
              <a:t>2-از آسیب دیدگی پیشگیری میشود.</a:t>
            </a:r>
          </a:p>
          <a:p>
            <a:pPr marL="0" indent="0" algn="r">
              <a:buNone/>
            </a:pPr>
            <a:r>
              <a:rPr lang="fa-IR" dirty="0"/>
              <a:t>الف: از نشانه های بصری برای جبران کاهش حس لامسه یا حس وضعیت استفاده می کند.</a:t>
            </a:r>
          </a:p>
          <a:p>
            <a:pPr marL="0" indent="0" algn="r">
              <a:buNone/>
            </a:pPr>
            <a:r>
              <a:rPr lang="fa-IR" dirty="0"/>
              <a:t>ب:در موارد ضروری تقاضای کمک می کند.</a:t>
            </a:r>
          </a:p>
        </p:txBody>
      </p:sp>
    </p:spTree>
    <p:extLst>
      <p:ext uri="{BB962C8B-B14F-4D97-AF65-F5344CB8AC3E}">
        <p14:creationId xmlns:p14="http://schemas.microsoft.com/office/powerpoint/2010/main" val="1258587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8673" y="1115561"/>
            <a:ext cx="8596668" cy="3880773"/>
          </a:xfrm>
        </p:spPr>
        <p:txBody>
          <a:bodyPr/>
          <a:lstStyle/>
          <a:p>
            <a:pPr marL="0" indent="0" algn="r" rtl="1">
              <a:buNone/>
            </a:pPr>
            <a:r>
              <a:rPr lang="fa-IR" dirty="0"/>
              <a:t>وجود یک گروه خاص(یا هاپلوتیپ) از آنتی ژن های لکوسیت انسانی  ( </a:t>
            </a:r>
            <a:r>
              <a:rPr lang="en-US" dirty="0"/>
              <a:t>HLA</a:t>
            </a:r>
            <a:r>
              <a:rPr lang="fa-IR" dirty="0"/>
              <a:t> )  بر روی دیواره سلولی،نمایانگر وجود زمینه های ژنتیکی در افراد مبتلا به این نوع بیماری میباشد. وجود این هاپلوتیپ میتواند بدن فرد را نسبت به عواملی که آغازگر پاسخ های خودایمنی فعال شده در </a:t>
            </a:r>
            <a:r>
              <a:rPr lang="en-US" dirty="0"/>
              <a:t>MS </a:t>
            </a:r>
            <a:r>
              <a:rPr lang="fa-IR" dirty="0"/>
              <a:t>هستند (نظیر ویروس ها)، مستعدتر نماید. بنظر می رسد </a:t>
            </a:r>
            <a:r>
              <a:rPr lang="en-US" dirty="0"/>
              <a:t>DNA</a:t>
            </a:r>
            <a:r>
              <a:rPr lang="fa-IR" dirty="0"/>
              <a:t> ویروس موجب بروز واکنش متقابل ایمنی می شود.</a:t>
            </a:r>
            <a:r>
              <a:rPr lang="en-US" dirty="0"/>
              <a:t>  </a:t>
            </a:r>
            <a:endParaRPr lang="fa-IR" dirty="0"/>
          </a:p>
          <a:p>
            <a:pPr marL="0" indent="0" algn="r" rtl="1">
              <a:buNone/>
            </a:pPr>
            <a:r>
              <a:rPr lang="en-US" dirty="0"/>
              <a:t>MS</a:t>
            </a:r>
            <a:r>
              <a:rPr lang="fa-IR" dirty="0"/>
              <a:t> یک بیماری ویروسی-ایمونولوژیکی  معرفی شده که در آن، ابتلا به عفونت ویروسی(احتمالا ویروس اپشتین بار) میتواند آغازگر دمیلینه شدن اعصاب با واسطه سیستم ایمنی باشد.</a:t>
            </a:r>
            <a:endParaRPr lang="en-US" dirty="0"/>
          </a:p>
        </p:txBody>
      </p:sp>
    </p:spTree>
    <p:extLst>
      <p:ext uri="{BB962C8B-B14F-4D97-AF65-F5344CB8AC3E}">
        <p14:creationId xmlns:p14="http://schemas.microsoft.com/office/powerpoint/2010/main" val="10503709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F69DD-3922-4999-9E2B-C14E417CFDC1}"/>
              </a:ext>
            </a:extLst>
          </p:cNvPr>
          <p:cNvSpPr>
            <a:spLocks noGrp="1"/>
          </p:cNvSpPr>
          <p:nvPr>
            <p:ph type="title"/>
          </p:nvPr>
        </p:nvSpPr>
        <p:spPr/>
        <p:txBody>
          <a:bodyPr/>
          <a:lstStyle/>
          <a:p>
            <a:pPr algn="r"/>
            <a:r>
              <a:rPr lang="fa-IR" dirty="0"/>
              <a:t>ارزیابی</a:t>
            </a:r>
          </a:p>
        </p:txBody>
      </p:sp>
      <p:sp>
        <p:nvSpPr>
          <p:cNvPr id="3" name="Content Placeholder 2">
            <a:extLst>
              <a:ext uri="{FF2B5EF4-FFF2-40B4-BE49-F238E27FC236}">
                <a16:creationId xmlns:a16="http://schemas.microsoft.com/office/drawing/2014/main" id="{BD1AA0CE-0485-402F-94D8-635711BFAEB6}"/>
              </a:ext>
            </a:extLst>
          </p:cNvPr>
          <p:cNvSpPr>
            <a:spLocks noGrp="1"/>
          </p:cNvSpPr>
          <p:nvPr>
            <p:ph idx="1"/>
          </p:nvPr>
        </p:nvSpPr>
        <p:spPr/>
        <p:txBody>
          <a:bodyPr>
            <a:normAutofit fontScale="92500" lnSpcReduction="10000"/>
          </a:bodyPr>
          <a:lstStyle/>
          <a:p>
            <a:pPr marL="0" indent="0" algn="r">
              <a:buNone/>
            </a:pPr>
            <a:r>
              <a:rPr lang="fa-IR" dirty="0">
                <a:solidFill>
                  <a:srgbClr val="FF0000"/>
                </a:solidFill>
              </a:rPr>
              <a:t>3-کنترل مثانه و روده بهبود یافته یا حفظ میشود.</a:t>
            </a:r>
          </a:p>
          <a:p>
            <a:pPr marL="0" indent="0" algn="r">
              <a:buNone/>
            </a:pPr>
            <a:r>
              <a:rPr lang="fa-IR" dirty="0"/>
              <a:t>الف:جهت انجام سوند گذاری متناوب به علت احتباس ادرار بر خود نظارت و کنترل دارد.</a:t>
            </a:r>
          </a:p>
          <a:p>
            <a:pPr marL="0" indent="0" algn="r">
              <a:buNone/>
            </a:pPr>
            <a:r>
              <a:rPr lang="fa-IR" dirty="0"/>
              <a:t>ب:علایم و نشانه های عفونت مجرای ادراری را تعیین می کند.</a:t>
            </a:r>
          </a:p>
          <a:p>
            <a:pPr marL="0" indent="0" algn="r">
              <a:buNone/>
            </a:pPr>
            <a:r>
              <a:rPr lang="fa-IR" dirty="0"/>
              <a:t>ج:مایعات و فیبر را تا حد کافی مصرف می کند.</a:t>
            </a:r>
          </a:p>
          <a:p>
            <a:pPr marL="0" indent="0" algn="r">
              <a:buNone/>
            </a:pPr>
            <a:r>
              <a:rPr lang="fa-IR" dirty="0">
                <a:solidFill>
                  <a:srgbClr val="FF0000"/>
                </a:solidFill>
              </a:rPr>
              <a:t>4-در تدابیر مربوط به بهبود وضعیت گفتاری و بلع، حضور فعال دارد.</a:t>
            </a:r>
          </a:p>
          <a:p>
            <a:pPr marL="0" indent="0" algn="r">
              <a:buNone/>
            </a:pPr>
            <a:r>
              <a:rPr lang="fa-IR" dirty="0"/>
              <a:t>الف:ورزش های توصیه شده توسط گفتار درمان را انجام می دهد.</a:t>
            </a:r>
          </a:p>
          <a:p>
            <a:pPr marL="0" indent="0" algn="r">
              <a:buNone/>
            </a:pPr>
            <a:r>
              <a:rPr lang="fa-IR" dirty="0"/>
              <a:t>ب:مواد غذایی را بحد کافی بدون بروز آسپیراسیون مصرف می نماید.</a:t>
            </a:r>
          </a:p>
          <a:p>
            <a:pPr marL="0" indent="0" algn="r">
              <a:buNone/>
            </a:pPr>
            <a:r>
              <a:rPr lang="fa-IR" dirty="0">
                <a:solidFill>
                  <a:srgbClr val="FF0000"/>
                </a:solidFill>
              </a:rPr>
              <a:t>5-تغییر در فرایند های فکری جبران میشود.</a:t>
            </a:r>
          </a:p>
          <a:p>
            <a:pPr marL="0" indent="0" algn="r">
              <a:buNone/>
            </a:pPr>
            <a:r>
              <a:rPr lang="fa-IR" dirty="0"/>
              <a:t>الف:از فهرست ها یا سایر وسایل کمک کننده جهت جبران از دست دادن حافظه استفاده می کند.</a:t>
            </a:r>
          </a:p>
          <a:p>
            <a:pPr marL="0" indent="0" algn="r">
              <a:buNone/>
            </a:pPr>
            <a:r>
              <a:rPr lang="fa-IR" dirty="0"/>
              <a:t>ب:پیرامون مشکلات بوجود آمده با یک دوست و یا مشاور گفت و گو صورت می گیرد.</a:t>
            </a:r>
          </a:p>
        </p:txBody>
      </p:sp>
    </p:spTree>
    <p:extLst>
      <p:ext uri="{BB962C8B-B14F-4D97-AF65-F5344CB8AC3E}">
        <p14:creationId xmlns:p14="http://schemas.microsoft.com/office/powerpoint/2010/main" val="16362225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E48AC-44D9-482E-A81E-756FAA31353E}"/>
              </a:ext>
            </a:extLst>
          </p:cNvPr>
          <p:cNvSpPr>
            <a:spLocks noGrp="1"/>
          </p:cNvSpPr>
          <p:nvPr>
            <p:ph type="title"/>
          </p:nvPr>
        </p:nvSpPr>
        <p:spPr/>
        <p:txBody>
          <a:bodyPr/>
          <a:lstStyle/>
          <a:p>
            <a:pPr algn="r"/>
            <a:r>
              <a:rPr lang="fa-IR" dirty="0"/>
              <a:t>ارزیابی</a:t>
            </a:r>
          </a:p>
        </p:txBody>
      </p:sp>
      <p:sp>
        <p:nvSpPr>
          <p:cNvPr id="3" name="Content Placeholder 2">
            <a:extLst>
              <a:ext uri="{FF2B5EF4-FFF2-40B4-BE49-F238E27FC236}">
                <a16:creationId xmlns:a16="http://schemas.microsoft.com/office/drawing/2014/main" id="{E6A6285F-277D-433D-91BD-A2C4F9BA6FCF}"/>
              </a:ext>
            </a:extLst>
          </p:cNvPr>
          <p:cNvSpPr>
            <a:spLocks noGrp="1"/>
          </p:cNvSpPr>
          <p:nvPr>
            <p:ph idx="1"/>
          </p:nvPr>
        </p:nvSpPr>
        <p:spPr/>
        <p:txBody>
          <a:bodyPr/>
          <a:lstStyle/>
          <a:p>
            <a:pPr marL="0" indent="0" algn="r">
              <a:buNone/>
            </a:pPr>
            <a:r>
              <a:rPr lang="fa-IR" dirty="0">
                <a:solidFill>
                  <a:srgbClr val="FF0000"/>
                </a:solidFill>
              </a:rPr>
              <a:t>6-با تغییرات بوجود آمده عملکردهای جنسی، تطابق حاصل میگردد.</a:t>
            </a:r>
          </a:p>
          <a:p>
            <a:pPr marL="0" indent="0" algn="r">
              <a:buNone/>
            </a:pPr>
            <a:r>
              <a:rPr lang="fa-IR" dirty="0"/>
              <a:t>الف:قادر است که مشکل موجود را با شریک جنسی و متخصص مربوطه در امر سلامت مطرح نماید.</a:t>
            </a:r>
          </a:p>
          <a:p>
            <a:pPr marL="0" indent="0" algn="r">
              <a:buNone/>
            </a:pPr>
            <a:r>
              <a:rPr lang="fa-IR" dirty="0">
                <a:solidFill>
                  <a:srgbClr val="FF0000"/>
                </a:solidFill>
              </a:rPr>
              <a:t>7_از برنامه های کنترل و اداره امور خانه پیروی میکند.</a:t>
            </a:r>
          </a:p>
          <a:p>
            <a:pPr marL="0" indent="0" algn="r">
              <a:buNone/>
            </a:pPr>
            <a:r>
              <a:rPr lang="fa-IR" dirty="0"/>
              <a:t>الف:در فعالیت های ارتقای سلامتی و برنامه های غربالگری بهداشتی شرکت می کند.</a:t>
            </a:r>
          </a:p>
          <a:p>
            <a:pPr marL="0" indent="0" algn="r">
              <a:buNone/>
            </a:pPr>
            <a:r>
              <a:rPr lang="fa-IR" dirty="0"/>
              <a:t>ب:برای حفظ استقلال و عدم وابستگی تکنیک های مناسب مراقبت از خود را استفاده می کند.</a:t>
            </a:r>
          </a:p>
          <a:p>
            <a:pPr marL="0" indent="0" algn="r">
              <a:buNone/>
            </a:pPr>
            <a:endParaRPr lang="en-US" dirty="0"/>
          </a:p>
          <a:p>
            <a:endParaRPr lang="fa-IR" dirty="0"/>
          </a:p>
        </p:txBody>
      </p:sp>
    </p:spTree>
    <p:extLst>
      <p:ext uri="{BB962C8B-B14F-4D97-AF65-F5344CB8AC3E}">
        <p14:creationId xmlns:p14="http://schemas.microsoft.com/office/powerpoint/2010/main" val="31657293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r">
              <a:buNone/>
            </a:pPr>
            <a:r>
              <a:rPr lang="fa-IR" dirty="0"/>
              <a:t>منابع:</a:t>
            </a:r>
            <a:endParaRPr lang="en-US" dirty="0"/>
          </a:p>
          <a:p>
            <a:pPr algn="r">
              <a:buFontTx/>
              <a:buChar char="-"/>
            </a:pPr>
            <a:r>
              <a:rPr lang="fa-IR" dirty="0"/>
              <a:t>-پرستاری داخلی و جراحی(مغز و اعصاب) برونر و سودارث(جلد14)</a:t>
            </a:r>
          </a:p>
          <a:p>
            <a:pPr marL="0" indent="0" algn="r">
              <a:buNone/>
            </a:pPr>
            <a:r>
              <a:rPr lang="fa-IR" dirty="0"/>
              <a:t>-مجموعه کامل دروس پرستاری دکتر میترا ذوالفقاری2019-</a:t>
            </a:r>
          </a:p>
          <a:p>
            <a:pPr marL="0" indent="0" algn="r">
              <a:buNone/>
            </a:pPr>
            <a:endParaRPr lang="en-US" dirty="0"/>
          </a:p>
        </p:txBody>
      </p:sp>
    </p:spTree>
    <p:extLst>
      <p:ext uri="{BB962C8B-B14F-4D97-AF65-F5344CB8AC3E}">
        <p14:creationId xmlns:p14="http://schemas.microsoft.com/office/powerpoint/2010/main" val="2687093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پاتوفیزیولوژی</a:t>
            </a:r>
            <a:endParaRPr lang="en-US" dirty="0"/>
          </a:p>
        </p:txBody>
      </p:sp>
      <p:sp>
        <p:nvSpPr>
          <p:cNvPr id="3" name="Content Placeholder 2"/>
          <p:cNvSpPr>
            <a:spLocks noGrp="1"/>
          </p:cNvSpPr>
          <p:nvPr>
            <p:ph idx="1"/>
          </p:nvPr>
        </p:nvSpPr>
        <p:spPr>
          <a:xfrm>
            <a:off x="354563" y="2160589"/>
            <a:ext cx="8919439" cy="4697411"/>
          </a:xfrm>
        </p:spPr>
        <p:txBody>
          <a:bodyPr/>
          <a:lstStyle/>
          <a:p>
            <a:pPr marL="0" indent="0" algn="r" rtl="1">
              <a:buNone/>
            </a:pPr>
            <a:r>
              <a:rPr lang="fa-IR" dirty="0"/>
              <a:t>سلول های </a:t>
            </a:r>
            <a:r>
              <a:rPr lang="en-US" dirty="0"/>
              <a:t>T</a:t>
            </a:r>
            <a:r>
              <a:rPr lang="fa-IR" dirty="0"/>
              <a:t> حساس شده از سد خونی-مغزی عبور میکنند،وظیفه ی آنها کنترل نمودن   </a:t>
            </a:r>
            <a:r>
              <a:rPr lang="en-US" dirty="0"/>
              <a:t>CNS</a:t>
            </a:r>
            <a:r>
              <a:rPr lang="fa-IR" dirty="0"/>
              <a:t> از نظر وجود آنتی ژن ها و سپس ترک ناحیه است.در </a:t>
            </a:r>
            <a:r>
              <a:rPr lang="en-US" dirty="0"/>
              <a:t>MS</a:t>
            </a:r>
            <a:r>
              <a:rPr lang="fa-IR" dirty="0"/>
              <a:t> سلول های </a:t>
            </a:r>
            <a:r>
              <a:rPr lang="en-US" dirty="0"/>
              <a:t>T</a:t>
            </a:r>
            <a:r>
              <a:rPr lang="fa-IR" dirty="0"/>
              <a:t>  حساس شده در </a:t>
            </a:r>
            <a:r>
              <a:rPr lang="en-US" dirty="0"/>
              <a:t>CNS</a:t>
            </a:r>
            <a:r>
              <a:rPr lang="fa-IR" dirty="0"/>
              <a:t> باقی مانده و به ارتشاح عوامل دیگری که موجب از بین رفتن سیستم ایمنی میشوند، کمک می نمایند. حمله ی سیستم ایمنی، منجر به بروز التهاب میگردد و التهاب نیز به نوبه ی خود میلین ها را از بین میبرد. فرایند دمیلینیزاسیون در جریان انتقال ایمپالس های عصبی، وقفه ایجاد نموده و بسته به نوع اعصاب آسیب دیده، تظاهرات گوناگونی را بوجود می آورد.</a:t>
            </a:r>
          </a:p>
          <a:p>
            <a:pPr algn="r"/>
            <a:r>
              <a:rPr lang="fa-IR" dirty="0"/>
              <a:t>آن دسته از مناطقی که بیش از بقیه دچار این عارضه می شوند، عبارتند از:اعصاب بینایی،مخ،ساقه ی مغزی و مخچه و نیز طناب نخاعی.</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334" y="4735223"/>
            <a:ext cx="2998927" cy="2022135"/>
          </a:xfrm>
          <a:prstGeom prst="rect">
            <a:avLst/>
          </a:prstGeom>
        </p:spPr>
      </p:pic>
    </p:spTree>
    <p:extLst>
      <p:ext uri="{BB962C8B-B14F-4D97-AF65-F5344CB8AC3E}">
        <p14:creationId xmlns:p14="http://schemas.microsoft.com/office/powerpoint/2010/main" val="942850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a:t>انواع </a:t>
            </a:r>
            <a:r>
              <a:rPr lang="en-US" dirty="0"/>
              <a:t>MS</a:t>
            </a:r>
          </a:p>
        </p:txBody>
      </p:sp>
      <p:sp>
        <p:nvSpPr>
          <p:cNvPr id="3" name="Content Placeholder 2"/>
          <p:cNvSpPr>
            <a:spLocks noGrp="1"/>
          </p:cNvSpPr>
          <p:nvPr>
            <p:ph idx="1"/>
          </p:nvPr>
        </p:nvSpPr>
        <p:spPr/>
        <p:txBody>
          <a:bodyPr/>
          <a:lstStyle/>
          <a:p>
            <a:pPr marL="0" indent="0" algn="r" rtl="1">
              <a:buNone/>
            </a:pPr>
            <a:r>
              <a:rPr lang="fa-IR" dirty="0"/>
              <a:t>مولتیپس اسکلروز نوسان دار عود کننده(</a:t>
            </a:r>
            <a:r>
              <a:rPr lang="en-US" dirty="0"/>
              <a:t>RR</a:t>
            </a:r>
            <a:r>
              <a:rPr lang="fa-IR" dirty="0"/>
              <a:t>): با حمله های خیلی حاد همراه با بهبودی کامل یا نسبی مشخص می شود. دوره های بین عود بیماری با فقدان پیشرفت بیماری مشخص می گردد.</a:t>
            </a:r>
          </a:p>
          <a:p>
            <a:pPr marL="0" indent="0" algn="r" rtl="1">
              <a:buNone/>
            </a:pPr>
            <a:r>
              <a:rPr lang="fa-IR" dirty="0"/>
              <a:t>مولتیپس اسکلروز پیش رونده ی اولیه(</a:t>
            </a:r>
            <a:r>
              <a:rPr lang="en-US" dirty="0"/>
              <a:t>PP</a:t>
            </a:r>
            <a:r>
              <a:rPr lang="fa-IR" dirty="0"/>
              <a:t>)</a:t>
            </a:r>
            <a:r>
              <a:rPr lang="en-US" dirty="0"/>
              <a:t>:</a:t>
            </a:r>
            <a:r>
              <a:rPr lang="fa-IR" dirty="0"/>
              <a:t>شروع بیماری رو به پیشرفت است، بدون اینکه نوسان داشته باشد و پیشرفت ها موقتی میباشند.</a:t>
            </a:r>
          </a:p>
          <a:p>
            <a:pPr marL="0" indent="0" algn="r" rtl="1">
              <a:buNone/>
            </a:pPr>
            <a:r>
              <a:rPr lang="fa-IR" dirty="0"/>
              <a:t>مولتیپل اسکلروز پیشرونده ی ثانویه(</a:t>
            </a:r>
            <a:r>
              <a:rPr lang="en-US" dirty="0"/>
              <a:t>SP</a:t>
            </a:r>
            <a:r>
              <a:rPr lang="fa-IR" dirty="0"/>
              <a:t>)</a:t>
            </a:r>
            <a:r>
              <a:rPr lang="en-US" dirty="0"/>
              <a:t>:</a:t>
            </a:r>
            <a:r>
              <a:rPr lang="fa-IR" dirty="0"/>
              <a:t> با یک دوره نوسان دار عودکننده (</a:t>
            </a:r>
            <a:r>
              <a:rPr lang="en-US" dirty="0"/>
              <a:t>RR</a:t>
            </a:r>
            <a:r>
              <a:rPr lang="fa-IR" dirty="0"/>
              <a:t>) اولیه،شروع می شود که پیشرفت به میزان متغیر را به دنبال دارد. ممکن است گاهی عودکننده و دارای نوسانات جزئی باشد.</a:t>
            </a:r>
          </a:p>
          <a:p>
            <a:pPr marL="0" indent="0" algn="r" rtl="1">
              <a:buNone/>
            </a:pPr>
            <a:r>
              <a:rPr lang="fa-IR" dirty="0"/>
              <a:t>مولتیپل اسکلروز عودکننده پیشرفته(</a:t>
            </a:r>
            <a:r>
              <a:rPr lang="en-US" dirty="0"/>
              <a:t>PR</a:t>
            </a:r>
            <a:r>
              <a:rPr lang="fa-IR" dirty="0"/>
              <a:t>)</a:t>
            </a:r>
            <a:r>
              <a:rPr lang="en-US" dirty="0"/>
              <a:t>:</a:t>
            </a:r>
            <a:r>
              <a:rPr lang="fa-IR" dirty="0"/>
              <a:t> از همان آغاز دارای الگوی پیشرونده است، اما دارای دوره های عود خیلی حاد با یا بدون بهبودی می باشد.</a:t>
            </a:r>
            <a:endParaRPr lang="en-US" dirty="0"/>
          </a:p>
        </p:txBody>
      </p:sp>
    </p:spTree>
    <p:extLst>
      <p:ext uri="{BB962C8B-B14F-4D97-AF65-F5344CB8AC3E}">
        <p14:creationId xmlns:p14="http://schemas.microsoft.com/office/powerpoint/2010/main" val="1230481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424C8-697C-419D-AA3C-3D40AF4C1ED6}"/>
              </a:ext>
            </a:extLst>
          </p:cNvPr>
          <p:cNvSpPr>
            <a:spLocks noGrp="1"/>
          </p:cNvSpPr>
          <p:nvPr>
            <p:ph type="title"/>
          </p:nvPr>
        </p:nvSpPr>
        <p:spPr/>
        <p:txBody>
          <a:bodyPr/>
          <a:lstStyle/>
          <a:p>
            <a:pPr algn="r"/>
            <a:r>
              <a:rPr lang="fa-IR" dirty="0"/>
              <a:t>تظاهرات بالینی</a:t>
            </a:r>
          </a:p>
        </p:txBody>
      </p:sp>
      <p:sp>
        <p:nvSpPr>
          <p:cNvPr id="3" name="Content Placeholder 2">
            <a:extLst>
              <a:ext uri="{FF2B5EF4-FFF2-40B4-BE49-F238E27FC236}">
                <a16:creationId xmlns:a16="http://schemas.microsoft.com/office/drawing/2014/main" id="{FA86B44B-A9BE-435B-8901-CE7B6B46F1AF}"/>
              </a:ext>
            </a:extLst>
          </p:cNvPr>
          <p:cNvSpPr>
            <a:spLocks noGrp="1"/>
          </p:cNvSpPr>
          <p:nvPr>
            <p:ph idx="1"/>
          </p:nvPr>
        </p:nvSpPr>
        <p:spPr>
          <a:xfrm>
            <a:off x="677333" y="1668379"/>
            <a:ext cx="8883761" cy="4372983"/>
          </a:xfrm>
        </p:spPr>
        <p:txBody>
          <a:bodyPr>
            <a:normAutofit/>
          </a:bodyPr>
          <a:lstStyle/>
          <a:p>
            <a:pPr algn="r" rtl="1"/>
            <a:r>
              <a:rPr lang="fa-IR" dirty="0"/>
              <a:t>در جریان بیماری </a:t>
            </a:r>
            <a:r>
              <a:rPr lang="en-US" dirty="0"/>
              <a:t>MS</a:t>
            </a:r>
            <a:r>
              <a:rPr lang="fa-IR" dirty="0"/>
              <a:t>،الگوهای متفاوت زیادیتظاهر پیدا می کنند. در برخی بیماران بیماری سیر خوش خیم دارد و نشانه ها چنان خفیف هستند که بیماران درصدد درمان یا برخوردارشدن از مراقبت های پزشکی یا بهداشتی برنمی آیند.در 80تا85% موارد ، روند بیماری دارای بهبود نسبی-عود مجدد(</a:t>
            </a:r>
            <a:r>
              <a:rPr lang="en-US" dirty="0"/>
              <a:t>RR</a:t>
            </a:r>
            <a:r>
              <a:rPr lang="fa-IR" dirty="0"/>
              <a:t>) است، بطوریکه در فاصله ما بین دوره های وخامت بیماری، بهبودی به وجود می آید، اما نقایص ایجاد شده باقی مانده و به مرور زمان افزایش پیدا میکنند و باعث کاهش ناتوانایی های عملی می شوند.</a:t>
            </a:r>
          </a:p>
          <a:p>
            <a:pPr algn="r" rtl="1"/>
            <a:r>
              <a:rPr lang="fa-IR" dirty="0"/>
              <a:t>در 50% از افرادی که</a:t>
            </a:r>
            <a:r>
              <a:rPr lang="en-US" dirty="0"/>
              <a:t>MS</a:t>
            </a:r>
            <a:r>
              <a:rPr lang="fa-IR" dirty="0"/>
              <a:t> در آنها دارای دوره های </a:t>
            </a:r>
            <a:r>
              <a:rPr lang="en-US" dirty="0"/>
              <a:t>RR</a:t>
            </a:r>
            <a:r>
              <a:rPr lang="fa-IR" dirty="0"/>
              <a:t> است،بیماری وارد مسیر ثانویه پیشرونده خود می شود و در آن بیماری با دوره های وخامت یا بدون آن، ادامه می یابد.</a:t>
            </a:r>
          </a:p>
          <a:p>
            <a:pPr algn="r" rtl="1"/>
            <a:endParaRPr lang="fa-IR" dirty="0"/>
          </a:p>
        </p:txBody>
      </p:sp>
    </p:spTree>
    <p:extLst>
      <p:ext uri="{BB962C8B-B14F-4D97-AF65-F5344CB8AC3E}">
        <p14:creationId xmlns:p14="http://schemas.microsoft.com/office/powerpoint/2010/main" val="2531384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C9530-0AC5-41E5-ADAD-2CA0AD849F8B}"/>
              </a:ext>
            </a:extLst>
          </p:cNvPr>
          <p:cNvSpPr>
            <a:spLocks noGrp="1"/>
          </p:cNvSpPr>
          <p:nvPr>
            <p:ph type="title"/>
          </p:nvPr>
        </p:nvSpPr>
        <p:spPr/>
        <p:txBody>
          <a:bodyPr/>
          <a:lstStyle/>
          <a:p>
            <a:pPr algn="r"/>
            <a:r>
              <a:rPr lang="fa-IR" dirty="0"/>
              <a:t>تظاهرات بالینی</a:t>
            </a:r>
          </a:p>
        </p:txBody>
      </p:sp>
      <p:sp>
        <p:nvSpPr>
          <p:cNvPr id="3" name="Content Placeholder 2">
            <a:extLst>
              <a:ext uri="{FF2B5EF4-FFF2-40B4-BE49-F238E27FC236}">
                <a16:creationId xmlns:a16="http://schemas.microsoft.com/office/drawing/2014/main" id="{22B2A3D8-F397-4E8F-B452-70C4DB314C0A}"/>
              </a:ext>
            </a:extLst>
          </p:cNvPr>
          <p:cNvSpPr>
            <a:spLocks noGrp="1"/>
          </p:cNvSpPr>
          <p:nvPr>
            <p:ph idx="1"/>
          </p:nvPr>
        </p:nvSpPr>
        <p:spPr>
          <a:xfrm>
            <a:off x="677334" y="1668379"/>
            <a:ext cx="8755424" cy="4372983"/>
          </a:xfrm>
        </p:spPr>
        <p:txBody>
          <a:bodyPr/>
          <a:lstStyle/>
          <a:p>
            <a:pPr algn="r" rtl="1"/>
            <a:r>
              <a:rPr lang="fa-IR" dirty="0"/>
              <a:t>در 10% بیماران، بیماری دارای سیر پیشرونده اولیه است، یعنی نشانه ها درطول مدت بیماری بطور یکنواخت پیشرفت می کنند و بهبودی موقت، نادر است.</a:t>
            </a:r>
          </a:p>
          <a:p>
            <a:pPr algn="r" rtl="1"/>
            <a:r>
              <a:rPr lang="en-US" dirty="0"/>
              <a:t>MS</a:t>
            </a:r>
            <a:r>
              <a:rPr lang="fa-IR" dirty="0"/>
              <a:t> دارای سیر پیشرونده اولیه با زوال عملکردهای شناختی، کوادری پارزی، از دست رفتن بینایی و همچنین سندرم ساقه مغز مشخص می گردد.</a:t>
            </a:r>
          </a:p>
          <a:p>
            <a:pPr algn="r" rtl="1"/>
            <a:r>
              <a:rPr lang="fa-IR" dirty="0"/>
              <a:t>در الگوی دیگر بیماری که کمتر متداول است(حدود5%)، بیماری دارای عود پیش رونده بوده و طی دوره های عود و وخامت بیماری، ناتوانی بصورت مستمر ادامه می یابد.</a:t>
            </a:r>
          </a:p>
          <a:p>
            <a:pPr algn="r"/>
            <a:endParaRPr lang="fa-IR" dirty="0"/>
          </a:p>
        </p:txBody>
      </p:sp>
    </p:spTree>
    <p:extLst>
      <p:ext uri="{BB962C8B-B14F-4D97-AF65-F5344CB8AC3E}">
        <p14:creationId xmlns:p14="http://schemas.microsoft.com/office/powerpoint/2010/main" val="25316151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تظاهرات بالینی</a:t>
            </a:r>
            <a:endParaRPr lang="en-US" dirty="0"/>
          </a:p>
        </p:txBody>
      </p:sp>
      <p:sp>
        <p:nvSpPr>
          <p:cNvPr id="3" name="Content Placeholder 2"/>
          <p:cNvSpPr>
            <a:spLocks noGrp="1"/>
          </p:cNvSpPr>
          <p:nvPr>
            <p:ph idx="1"/>
          </p:nvPr>
        </p:nvSpPr>
        <p:spPr/>
        <p:txBody>
          <a:bodyPr>
            <a:normAutofit/>
          </a:bodyPr>
          <a:lstStyle/>
          <a:p>
            <a:pPr marL="0" indent="0" algn="r" rtl="1">
              <a:buNone/>
            </a:pPr>
            <a:r>
              <a:rPr lang="fa-IR" dirty="0"/>
              <a:t>علایم و نشانه های  </a:t>
            </a:r>
            <a:r>
              <a:rPr lang="en-US" dirty="0"/>
              <a:t>MS</a:t>
            </a:r>
            <a:r>
              <a:rPr lang="fa-IR" dirty="0"/>
              <a:t> ،متعدد و گوناگون هستند و نشان دهنده ی محل ضایعه(پلاک) یا تلفیق ضایعات بوجود آمده می باشند.</a:t>
            </a:r>
          </a:p>
          <a:p>
            <a:pPr marL="0" indent="0" algn="r">
              <a:buNone/>
            </a:pPr>
            <a:r>
              <a:rPr lang="fa-IR" dirty="0"/>
              <a:t>نشانه های اولیه ای که بیشتر گزارش میشوند، عبارتند از:خستگی، افسردگی، ضعف، بی حسی،عدم تعادل و درد.</a:t>
            </a:r>
          </a:p>
          <a:p>
            <a:pPr marL="0" indent="0" algn="r">
              <a:buNone/>
            </a:pPr>
            <a:r>
              <a:rPr lang="fa-IR" dirty="0"/>
              <a:t>اختلالات بینایی ناشی از پدید آمدن ضایعه در اعصاب بینایی یا اتصالات آنها میتواند شامل تاری دید، دوبینی، لکه های کور در میدان بینایی و کوری کامل باشد.</a:t>
            </a:r>
          </a:p>
          <a:p>
            <a:pPr marL="0" indent="0" algn="r" rtl="1">
              <a:buNone/>
            </a:pPr>
            <a:r>
              <a:rPr lang="fa-IR" dirty="0"/>
              <a:t>خستگی اکثر مبتلایان به </a:t>
            </a:r>
            <a:r>
              <a:rPr lang="en-US" dirty="0"/>
              <a:t>MS</a:t>
            </a:r>
            <a:r>
              <a:rPr lang="fa-IR" dirty="0"/>
              <a:t> را گرفتار می سازد و اغلب ناتوان کننده ترین نشانه میباشد.</a:t>
            </a:r>
          </a:p>
          <a:p>
            <a:pPr marL="0" indent="0" algn="r">
              <a:buNone/>
            </a:pPr>
            <a:r>
              <a:rPr lang="fa-IR" dirty="0"/>
              <a:t>افسردگی،گرما،آنمی، تغییر تناسب بدنی و داروها میتوانند به خستگی کمک کنند.</a:t>
            </a:r>
          </a:p>
          <a:p>
            <a:pPr marL="0" indent="0" algn="r">
              <a:buNone/>
            </a:pPr>
            <a:r>
              <a:rPr lang="fa-IR" dirty="0"/>
              <a:t>پرهیز از هوای گرم،درمان افسردگی و آنمی و فیزیوتراپی نیز میتواند خستگی را کنترل کند.</a:t>
            </a:r>
            <a:endParaRPr lang="en-US" dirty="0"/>
          </a:p>
          <a:p>
            <a:pPr marL="0" indent="0" algn="r">
              <a:buNone/>
            </a:pPr>
            <a:r>
              <a:rPr lang="fa-IR" dirty="0"/>
              <a:t>راهکارهای دیگر عبارتند از: ایجاد تعادل میان استراحت و فعالیت، تغذیه خوب و شیوه زندگی سالم از جمله پرهیز از مصرف الکل و کشیدن سیگار</a:t>
            </a:r>
            <a:endParaRPr lang="en-US" dirty="0"/>
          </a:p>
        </p:txBody>
      </p:sp>
    </p:spTree>
    <p:extLst>
      <p:ext uri="{BB962C8B-B14F-4D97-AF65-F5344CB8AC3E}">
        <p14:creationId xmlns:p14="http://schemas.microsoft.com/office/powerpoint/2010/main" val="415636627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8497854</TotalTime>
  <Words>5107</Words>
  <Application>Microsoft Office PowerPoint</Application>
  <PresentationFormat>Widescreen</PresentationFormat>
  <Paragraphs>207</Paragraphs>
  <Slides>42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42</vt:i4>
      </vt:variant>
    </vt:vector>
  </HeadingPairs>
  <TitlesOfParts>
    <vt:vector size="46" baseType="lpstr">
      <vt:lpstr>Arial</vt:lpstr>
      <vt:lpstr>Trebuchet MS</vt:lpstr>
      <vt:lpstr>Wingdings 3</vt:lpstr>
      <vt:lpstr>Facet</vt:lpstr>
      <vt:lpstr>بنام خدا</vt:lpstr>
      <vt:lpstr>اسکلروز چندگانه( MS)</vt:lpstr>
      <vt:lpstr>PowerPoint Presentation</vt:lpstr>
      <vt:lpstr>PowerPoint Presentation</vt:lpstr>
      <vt:lpstr>پاتوفیزیولوژی</vt:lpstr>
      <vt:lpstr>انواع MS</vt:lpstr>
      <vt:lpstr>تظاهرات بالینی</vt:lpstr>
      <vt:lpstr>تظاهرات بالینی</vt:lpstr>
      <vt:lpstr>تظاهرات بالینی</vt:lpstr>
      <vt:lpstr>تظاهرات بالینی</vt:lpstr>
      <vt:lpstr>تظاهرات بالینی</vt:lpstr>
      <vt:lpstr>تظاهرات بالینی</vt:lpstr>
      <vt:lpstr>ملاحظات سالمندی</vt:lpstr>
      <vt:lpstr>ملاحظات سالمندی</vt:lpstr>
      <vt:lpstr>بررسی و یافته های تشخیصی</vt:lpstr>
      <vt:lpstr>تدابیر پزشکی</vt:lpstr>
      <vt:lpstr>درمان دارویی</vt:lpstr>
      <vt:lpstr>درمان دارویی</vt:lpstr>
      <vt:lpstr>درمان دارویی</vt:lpstr>
      <vt:lpstr>درمان دارویی</vt:lpstr>
      <vt:lpstr>درمان دارویی</vt:lpstr>
      <vt:lpstr>فرایند پرستاری</vt:lpstr>
      <vt:lpstr>فرایند پرستاری</vt:lpstr>
      <vt:lpstr>فرایند پرستاری</vt:lpstr>
      <vt:lpstr>فرایند پرستاری</vt:lpstr>
      <vt:lpstr>فرایند پرستاری</vt:lpstr>
      <vt:lpstr>فرایند پرستاری</vt:lpstr>
      <vt:lpstr>فرایند پرستاری</vt:lpstr>
      <vt:lpstr>فرایند پرستاری</vt:lpstr>
      <vt:lpstr>فرایند پرستاری</vt:lpstr>
      <vt:lpstr>فرایند پرستاری</vt:lpstr>
      <vt:lpstr>فرایند پرستاری</vt:lpstr>
      <vt:lpstr>فرایند پرستاری</vt:lpstr>
      <vt:lpstr>فرایند پرستاری</vt:lpstr>
      <vt:lpstr>فرایند پرستاری</vt:lpstr>
      <vt:lpstr>فرایند پرستاری</vt:lpstr>
      <vt:lpstr>فرایند پرستاری</vt:lpstr>
      <vt:lpstr>فرایند پرستاری</vt:lpstr>
      <vt:lpstr>ارزیابی</vt:lpstr>
      <vt:lpstr>ارزیابی</vt:lpstr>
      <vt:lpstr>ارزیابی</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khaneh ye computer</dc:creator>
  <cp:lastModifiedBy>الناز هاشم زاده</cp:lastModifiedBy>
  <cp:revision>202</cp:revision>
  <dcterms:created xsi:type="dcterms:W3CDTF">2005-12-31T20:43:41Z</dcterms:created>
  <dcterms:modified xsi:type="dcterms:W3CDTF">2022-02-27T04:07:00Z</dcterms:modified>
</cp:coreProperties>
</file>